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700" r:id="rId2"/>
    <p:sldMasterId id="2147483725" r:id="rId3"/>
    <p:sldMasterId id="2147483739" r:id="rId4"/>
    <p:sldMasterId id="2147483846" r:id="rId5"/>
    <p:sldMasterId id="2147483902" r:id="rId6"/>
  </p:sldMasterIdLst>
  <p:notesMasterIdLst>
    <p:notesMasterId r:id="rId23"/>
  </p:notesMasterIdLst>
  <p:handoutMasterIdLst>
    <p:handoutMasterId r:id="rId24"/>
  </p:handoutMasterIdLst>
  <p:sldIdLst>
    <p:sldId id="564" r:id="rId7"/>
    <p:sldId id="572" r:id="rId8"/>
    <p:sldId id="570" r:id="rId9"/>
    <p:sldId id="571" r:id="rId10"/>
    <p:sldId id="579" r:id="rId11"/>
    <p:sldId id="584" r:id="rId12"/>
    <p:sldId id="585" r:id="rId13"/>
    <p:sldId id="580" r:id="rId14"/>
    <p:sldId id="581" r:id="rId15"/>
    <p:sldId id="573" r:id="rId16"/>
    <p:sldId id="582" r:id="rId17"/>
    <p:sldId id="583" r:id="rId18"/>
    <p:sldId id="576" r:id="rId19"/>
    <p:sldId id="586" r:id="rId20"/>
    <p:sldId id="587" r:id="rId21"/>
    <p:sldId id="58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Miller" initials="C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F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75" autoAdjust="0"/>
    <p:restoredTop sz="93526" autoAdjust="0"/>
  </p:normalViewPr>
  <p:slideViewPr>
    <p:cSldViewPr>
      <p:cViewPr>
        <p:scale>
          <a:sx n="99" d="100"/>
          <a:sy n="99" d="100"/>
        </p:scale>
        <p:origin x="-504" y="-80"/>
      </p:cViewPr>
      <p:guideLst>
        <p:guide orient="horz" pos="2160"/>
        <p:guide pos="2880"/>
      </p:guideLst>
    </p:cSldViewPr>
  </p:slideViewPr>
  <p:outlineViewPr>
    <p:cViewPr>
      <p:scale>
        <a:sx n="33" d="100"/>
        <a:sy n="33" d="100"/>
      </p:scale>
      <p:origin x="0" y="0"/>
    </p:cViewPr>
  </p:outlineViewPr>
  <p:notesTextViewPr>
    <p:cViewPr>
      <p:scale>
        <a:sx n="103" d="100"/>
        <a:sy n="103" d="100"/>
      </p:scale>
      <p:origin x="0" y="0"/>
    </p:cViewPr>
  </p:notesTextViewPr>
  <p:sorterViewPr>
    <p:cViewPr>
      <p:scale>
        <a:sx n="90" d="100"/>
        <a:sy n="90" d="100"/>
      </p:scale>
      <p:origin x="0" y="0"/>
    </p:cViewPr>
  </p:sorterViewPr>
  <p:notesViewPr>
    <p:cSldViewPr>
      <p:cViewPr varScale="1">
        <p:scale>
          <a:sx n="72" d="100"/>
          <a:sy n="72" d="100"/>
        </p:scale>
        <p:origin x="-3024"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6" tIns="46566" rIns="93136" bIns="4656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36" tIns="46566" rIns="93136" bIns="46566" rtlCol="0"/>
          <a:lstStyle>
            <a:lvl1pPr algn="r">
              <a:defRPr sz="1200"/>
            </a:lvl1pPr>
          </a:lstStyle>
          <a:p>
            <a:fld id="{445DC493-4CFC-4DBE-94BB-24C1F5F439DF}" type="datetimeFigureOut">
              <a:rPr lang="en-US" smtClean="0"/>
              <a:t>2/5/14</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36" tIns="46566" rIns="93136" bIns="4656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36" tIns="46566" rIns="93136" bIns="46566" rtlCol="0" anchor="b"/>
          <a:lstStyle>
            <a:lvl1pPr algn="r">
              <a:defRPr sz="1200"/>
            </a:lvl1pPr>
          </a:lstStyle>
          <a:p>
            <a:fld id="{D5DAC53D-0395-4621-AAC8-E9BDD6B0FD48}" type="slidenum">
              <a:rPr lang="en-US" smtClean="0"/>
              <a:t>‹#›</a:t>
            </a:fld>
            <a:endParaRPr lang="en-US"/>
          </a:p>
        </p:txBody>
      </p:sp>
    </p:spTree>
    <p:extLst>
      <p:ext uri="{BB962C8B-B14F-4D97-AF65-F5344CB8AC3E}">
        <p14:creationId xmlns:p14="http://schemas.microsoft.com/office/powerpoint/2010/main" val="2799048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18" tIns="46557" rIns="93118" bIns="4655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18" tIns="46557" rIns="93118" bIns="46557" rtlCol="0"/>
          <a:lstStyle>
            <a:lvl1pPr algn="r">
              <a:defRPr sz="1200"/>
            </a:lvl1pPr>
          </a:lstStyle>
          <a:p>
            <a:fld id="{68F730A5-0935-439F-9DB8-1C3B82BE4A39}" type="datetimeFigureOut">
              <a:rPr lang="en-US" smtClean="0"/>
              <a:t>2/5/14</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18" tIns="46557" rIns="93118" bIns="46557" rtlCol="0" anchor="ctr"/>
          <a:lstStyle/>
          <a:p>
            <a:endParaRPr lang="en-US"/>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18" tIns="46557" rIns="93118" bIns="465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18" tIns="46557" rIns="93118"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18" tIns="46557" rIns="93118" bIns="46557" rtlCol="0" anchor="b"/>
          <a:lstStyle>
            <a:lvl1pPr algn="r">
              <a:defRPr sz="1200"/>
            </a:lvl1pPr>
          </a:lstStyle>
          <a:p>
            <a:fld id="{C169FB3D-8699-4D68-AEFB-F4FC69891BE7}" type="slidenum">
              <a:rPr lang="en-US" smtClean="0"/>
              <a:t>‹#›</a:t>
            </a:fld>
            <a:endParaRPr lang="en-US"/>
          </a:p>
        </p:txBody>
      </p:sp>
    </p:spTree>
    <p:extLst>
      <p:ext uri="{BB962C8B-B14F-4D97-AF65-F5344CB8AC3E}">
        <p14:creationId xmlns:p14="http://schemas.microsoft.com/office/powerpoint/2010/main" val="26977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69FB3D-8699-4D68-AEFB-F4FC69891BE7}" type="slidenum">
              <a:rPr lang="en-US" smtClean="0"/>
              <a:t>1</a:t>
            </a:fld>
            <a:endParaRPr lang="en-US"/>
          </a:p>
        </p:txBody>
      </p:sp>
    </p:spTree>
    <p:extLst>
      <p:ext uri="{BB962C8B-B14F-4D97-AF65-F5344CB8AC3E}">
        <p14:creationId xmlns:p14="http://schemas.microsoft.com/office/powerpoint/2010/main" val="420965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2.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615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2" y="228600"/>
            <a:ext cx="20955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228600"/>
            <a:ext cx="61341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24786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77B312A-051D-4C79-91BC-22EA6FDF6192}" type="datetime1">
              <a:rPr lang="en-US" smtClean="0">
                <a:solidFill>
                  <a:prstClr val="black">
                    <a:tint val="75000"/>
                  </a:prstClr>
                </a:solidFill>
              </a:rPr>
              <a:t>2/5/14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956653A-FF97-404C-84DD-3C10E8F1ABCC}" type="datetime1">
              <a:rPr lang="en-US" smtClean="0">
                <a:solidFill>
                  <a:prstClr val="black">
                    <a:tint val="75000"/>
                  </a:prstClr>
                </a:solidFill>
              </a:rPr>
              <a:t>2/5/14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1"/>
          <p:cNvSpPr txBox="1">
            <a:spLocks/>
          </p:cNvSpPr>
          <p:nvPr userDrawn="1"/>
        </p:nvSpPr>
        <p:spPr>
          <a:xfrm>
            <a:off x="0" y="6074903"/>
            <a:ext cx="9144000" cy="478299"/>
          </a:xfrm>
          <a:prstGeom prst="rect">
            <a:avLst/>
          </a:prstGeom>
          <a:solidFill>
            <a:srgbClr val="6A184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prstClr val="white"/>
                </a:solidFill>
                <a:latin typeface="Copperplate Gothic Light" pitchFamily="34" charset="0"/>
              </a:rPr>
              <a:t>Verona Public Schools</a:t>
            </a:r>
          </a:p>
        </p:txBody>
      </p:sp>
      <p:pic>
        <p:nvPicPr>
          <p:cNvPr id="10" name="Picture 5" descr="C:\Documents and Settings\ekim\My Documents\Logo\logo 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1" y="5797551"/>
            <a:ext cx="1060451" cy="106045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H="1">
            <a:off x="76200" y="1447800"/>
            <a:ext cx="8991600" cy="0"/>
          </a:xfrm>
          <a:prstGeom prst="line">
            <a:avLst/>
          </a:prstGeom>
          <a:ln w="41275">
            <a:solidFill>
              <a:srgbClr val="6A18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69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BAB86BBF-3A3E-4658-AEE0-F3028C2F34F6}"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770154347"/>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B3AE978D-84BF-4BCA-A33A-CA0F34EE8E42}"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813654523"/>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4A117BC8-A8A2-4121-A85C-961A59B0F000}"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660043708"/>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28800" y="2286000"/>
            <a:ext cx="5791200" cy="1981200"/>
          </a:xfrm>
          <a:extLst/>
        </p:spPr>
        <p:txBody>
          <a:bodyPr anchor="ctr"/>
          <a:lstStyle>
            <a:lvl1pPr algn="ctr">
              <a:defRPr sz="1600">
                <a:solidFill>
                  <a:srgbClr val="0356A4"/>
                </a:solidFill>
                <a:latin typeface="Arial-BoldMT" pitchFamily="16" charset="0"/>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828800" y="4419600"/>
            <a:ext cx="5791200" cy="1295400"/>
          </a:xfrm>
          <a:extLst/>
        </p:spPr>
        <p:txBody>
          <a:bodyPr/>
          <a:lstStyle>
            <a:lvl1pPr marL="0" indent="0" algn="ctr">
              <a:buFont typeface="Times" pitchFamily="16" charset="0"/>
              <a:buNone/>
              <a:defRPr sz="1800"/>
            </a:lvl1pPr>
          </a:lstStyle>
          <a:p>
            <a:pPr lvl="0"/>
            <a:r>
              <a:rPr lang="en-US" noProof="0" smtClean="0"/>
              <a:t>Click to edit Master subtitle style</a:t>
            </a:r>
          </a:p>
        </p:txBody>
      </p:sp>
      <p:sp>
        <p:nvSpPr>
          <p:cNvPr id="4" name="Rectangle 5"/>
          <p:cNvSpPr>
            <a:spLocks noGrp="1" noChangeArrowheads="1"/>
          </p:cNvSpPr>
          <p:nvPr>
            <p:ph type="ftr" sz="quarter" idx="10"/>
          </p:nvPr>
        </p:nvSpPr>
        <p:spPr>
          <a:xfrm>
            <a:off x="533400" y="6400800"/>
            <a:ext cx="2895600" cy="457200"/>
          </a:xfrm>
          <a:prstGeom prst="rect">
            <a:avLst/>
          </a:prstGeom>
          <a:extLst/>
        </p:spPr>
        <p:txBody>
          <a:bodyPr/>
          <a:lstStyle>
            <a:lvl1pPr algn="l" eaLnBrk="1" hangingPunct="1">
              <a:defRPr sz="800" b="1">
                <a:solidFill>
                  <a:srgbClr val="FFFFFE"/>
                </a:solidFill>
                <a:latin typeface="Arial" pitchFamily="34" charset="0"/>
                <a:ea typeface="ヒラギノ角ゴ Pro W3" pitchFamily="16" charset="-128"/>
                <a:cs typeface="Arial" pitchFamily="34"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205937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91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5" name="TextBox 4"/>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1557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2" y="2286000"/>
            <a:ext cx="40767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2286000"/>
            <a:ext cx="40767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4505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67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4" name="TextBox 3"/>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001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2846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3" name="TextBox 2"/>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Tree>
    <p:extLst>
      <p:ext uri="{BB962C8B-B14F-4D97-AF65-F5344CB8AC3E}">
        <p14:creationId xmlns:p14="http://schemas.microsoft.com/office/powerpoint/2010/main" val="271143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2010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9481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1F497D"/>
                </a:solidFill>
                <a:cs typeface="Arial" pitchFamily="34" charset="0"/>
              </a:rPr>
              <a:t>© 2011 Learning Sciences International  </a:t>
            </a:r>
          </a:p>
          <a:p>
            <a:pPr eaLnBrk="1" fontAlgn="base" hangingPunct="1">
              <a:spcBef>
                <a:spcPct val="0"/>
              </a:spcBef>
              <a:spcAft>
                <a:spcPct val="0"/>
              </a:spcAft>
              <a:defRPr/>
            </a:pPr>
            <a:endParaRPr lang="en-US" sz="700" smtClean="0">
              <a:solidFill>
                <a:prstClr val="white"/>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en-US" sz="800" b="1" dirty="0" smtClean="0">
                <a:solidFill>
                  <a:srgbClr val="1F497D"/>
                </a:solidFill>
                <a:cs typeface="Arial" charset="0"/>
              </a:rPr>
              <a:t>877.411.7114          www.iObservation.com</a:t>
            </a:r>
          </a:p>
          <a:p>
            <a:pPr eaLnBrk="1" fontAlgn="base" hangingPunct="1">
              <a:spcBef>
                <a:spcPct val="0"/>
              </a:spcBef>
              <a:spcAft>
                <a:spcPct val="0"/>
              </a:spcAft>
              <a:defRPr/>
            </a:pPr>
            <a:endParaRPr lang="en-US" sz="700" dirty="0" smtClean="0">
              <a:solidFill>
                <a:prstClr val="white"/>
              </a:solidFill>
              <a:cs typeface="Arial" charset="0"/>
            </a:endParaRPr>
          </a:p>
        </p:txBody>
      </p:sp>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9786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2629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2" y="228600"/>
            <a:ext cx="20955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228600"/>
            <a:ext cx="61341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024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099000"/>
      </p:ext>
    </p:extLst>
  </p:cSld>
  <p:clrMapOvr>
    <a:masterClrMapping/>
  </p:clrMapOvr>
  <p:transition xmlns:p14="http://schemas.microsoft.com/office/powerpoint/2010/mai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299752"/>
      </p:ext>
    </p:extLst>
  </p:cSld>
  <p:clrMapOvr>
    <a:masterClrMapping/>
  </p:clrMapOvr>
  <p:transition xmlns:p14="http://schemas.microsoft.com/office/powerpoint/2010/mai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9EAB266B-B52D-4EC1-88EE-7AF76558B36E}"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211417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53486624-C04F-438F-A74C-E4ACF765DFEB}"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734093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schemeClr val="tx1">
                    <a:tint val="75000"/>
                  </a:schemeClr>
                </a:solidFill>
                <a:latin typeface="Arial" charset="0"/>
                <a:ea typeface="ＭＳ Ｐゴシック" pitchFamily="1" charset="-128"/>
              </a:defRPr>
            </a:lvl1pPr>
          </a:lstStyle>
          <a:p>
            <a:pPr fontAlgn="base">
              <a:spcBef>
                <a:spcPct val="0"/>
              </a:spcBef>
              <a:spcAft>
                <a:spcPct val="0"/>
              </a:spcAft>
              <a:defRPr/>
            </a:pPr>
            <a:fld id="{4E7FB0A8-5206-476A-ACDA-84749C106D8B}" type="slidenum">
              <a:rPr lang="en-US">
                <a:solidFill>
                  <a:prstClr val="white">
                    <a:tint val="75000"/>
                  </a:prstClr>
                </a:solidFill>
              </a:rPr>
              <a:pPr fontAlgn="base">
                <a:spcBef>
                  <a:spcPct val="0"/>
                </a:spcBef>
                <a:spcAft>
                  <a:spcPct val="0"/>
                </a:spcAft>
                <a:defRPr/>
              </a:pPr>
              <a:t>‹#›</a:t>
            </a:fld>
            <a:endParaRPr lang="en-US" dirty="0">
              <a:solidFill>
                <a:prstClr val="white">
                  <a:tint val="75000"/>
                </a:prstClr>
              </a:solidFill>
            </a:endParaRPr>
          </a:p>
        </p:txBody>
      </p:sp>
    </p:spTree>
    <p:extLst>
      <p:ext uri="{BB962C8B-B14F-4D97-AF65-F5344CB8AC3E}">
        <p14:creationId xmlns:p14="http://schemas.microsoft.com/office/powerpoint/2010/main" val="3255868292"/>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2"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1601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schemeClr val="tx1">
                    <a:tint val="75000"/>
                  </a:schemeClr>
                </a:solidFill>
                <a:latin typeface="Arial" charset="0"/>
                <a:ea typeface="ＭＳ Ｐゴシック" pitchFamily="1" charset="-128"/>
              </a:defRPr>
            </a:lvl1pPr>
          </a:lstStyle>
          <a:p>
            <a:pPr fontAlgn="base">
              <a:spcBef>
                <a:spcPct val="0"/>
              </a:spcBef>
              <a:spcAft>
                <a:spcPct val="0"/>
              </a:spcAft>
              <a:defRPr/>
            </a:pPr>
            <a:fld id="{ED1FBB32-97AC-466C-B8E8-83C5571CE578}" type="slidenum">
              <a:rPr lang="en-US">
                <a:solidFill>
                  <a:prstClr val="white">
                    <a:tint val="75000"/>
                  </a:prstClr>
                </a:solidFill>
              </a:rPr>
              <a:pPr fontAlgn="base">
                <a:spcBef>
                  <a:spcPct val="0"/>
                </a:spcBef>
                <a:spcAft>
                  <a:spcPct val="0"/>
                </a:spcAft>
                <a:defRPr/>
              </a:pPr>
              <a:t>‹#›</a:t>
            </a:fld>
            <a:endParaRPr lang="en-US" dirty="0">
              <a:solidFill>
                <a:prstClr val="white">
                  <a:tint val="75000"/>
                </a:prstClr>
              </a:solidFill>
            </a:endParaRPr>
          </a:p>
        </p:txBody>
      </p:sp>
    </p:spTree>
    <p:extLst>
      <p:ext uri="{BB962C8B-B14F-4D97-AF65-F5344CB8AC3E}">
        <p14:creationId xmlns:p14="http://schemas.microsoft.com/office/powerpoint/2010/main" val="378875960"/>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D8A026C6-F336-4DFF-9F23-B12402AE379D}"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3675799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DB015ED7-7B09-40AB-BEAE-141275A6BCB8}"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371590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schemeClr val="tx1">
                    <a:tint val="75000"/>
                  </a:schemeClr>
                </a:solidFill>
                <a:latin typeface="Arial" charset="0"/>
                <a:ea typeface="ＭＳ Ｐゴシック" pitchFamily="1" charset="-128"/>
              </a:defRPr>
            </a:lvl1pPr>
          </a:lstStyle>
          <a:p>
            <a:pPr fontAlgn="base">
              <a:spcBef>
                <a:spcPct val="0"/>
              </a:spcBef>
              <a:spcAft>
                <a:spcPct val="0"/>
              </a:spcAft>
              <a:defRPr/>
            </a:pPr>
            <a:fld id="{D5A09EA7-9C58-426A-BCF6-DB82D3002EC6}" type="slidenum">
              <a:rPr lang="en-US">
                <a:solidFill>
                  <a:prstClr val="white">
                    <a:tint val="75000"/>
                  </a:prstClr>
                </a:solidFill>
              </a:rPr>
              <a:pPr fontAlgn="base">
                <a:spcBef>
                  <a:spcPct val="0"/>
                </a:spcBef>
                <a:spcAft>
                  <a:spcPct val="0"/>
                </a:spcAft>
                <a:defRPr/>
              </a:pPr>
              <a:t>‹#›</a:t>
            </a:fld>
            <a:endParaRPr lang="en-US" dirty="0">
              <a:solidFill>
                <a:prstClr val="white">
                  <a:tint val="75000"/>
                </a:prstClr>
              </a:solidFill>
            </a:endParaRPr>
          </a:p>
        </p:txBody>
      </p:sp>
    </p:spTree>
    <p:extLst>
      <p:ext uri="{BB962C8B-B14F-4D97-AF65-F5344CB8AC3E}">
        <p14:creationId xmlns:p14="http://schemas.microsoft.com/office/powerpoint/2010/main" val="2346333003"/>
      </p:ext>
    </p:extLst>
  </p:cSld>
  <p:clrMapOvr>
    <a:masterClrMapping/>
  </p:clrMapOvr>
  <p:transition xmlns:p14="http://schemas.microsoft.com/office/powerpoint/2010/mai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schemeClr val="tx1">
                    <a:tint val="75000"/>
                  </a:schemeClr>
                </a:solidFill>
                <a:latin typeface="Arial" charset="0"/>
                <a:ea typeface="ＭＳ Ｐゴシック" pitchFamily="1" charset="-128"/>
              </a:defRPr>
            </a:lvl1pPr>
          </a:lstStyle>
          <a:p>
            <a:pPr fontAlgn="base">
              <a:spcBef>
                <a:spcPct val="0"/>
              </a:spcBef>
              <a:spcAft>
                <a:spcPct val="0"/>
              </a:spcAft>
              <a:defRPr/>
            </a:pPr>
            <a:fld id="{E76097F1-F865-42F6-88BA-9CF5A1E0A817}" type="slidenum">
              <a:rPr lang="en-US">
                <a:solidFill>
                  <a:prstClr val="white">
                    <a:tint val="75000"/>
                  </a:prstClr>
                </a:solidFill>
              </a:rPr>
              <a:pPr fontAlgn="base">
                <a:spcBef>
                  <a:spcPct val="0"/>
                </a:spcBef>
                <a:spcAft>
                  <a:spcPct val="0"/>
                </a:spcAft>
                <a:defRPr/>
              </a:pPr>
              <a:t>‹#›</a:t>
            </a:fld>
            <a:endParaRPr lang="en-US" dirty="0">
              <a:solidFill>
                <a:prstClr val="white">
                  <a:tint val="75000"/>
                </a:prstClr>
              </a:solidFill>
            </a:endParaRPr>
          </a:p>
        </p:txBody>
      </p:sp>
    </p:spTree>
    <p:extLst>
      <p:ext uri="{BB962C8B-B14F-4D97-AF65-F5344CB8AC3E}">
        <p14:creationId xmlns:p14="http://schemas.microsoft.com/office/powerpoint/2010/main" val="2215369561"/>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626A96FD-34D8-43F9-BD07-704A5863D619}"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636972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7DCBD40F-F0EA-4991-ADA3-9ABE9A587D0F}"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1531794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ＭＳ Ｐゴシック" pitchFamily="1" charset="-128"/>
              </a:defRPr>
            </a:lvl1pPr>
          </a:lstStyle>
          <a:p>
            <a:pPr fontAlgn="base">
              <a:spcBef>
                <a:spcPct val="0"/>
              </a:spcBef>
              <a:spcAft>
                <a:spcPct val="0"/>
              </a:spcAft>
              <a:defRPr/>
            </a:pPr>
            <a:fld id="{E61BF2B4-2AB8-4150-B00D-44E81CE8004C}"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2650431904"/>
      </p:ext>
    </p:extLst>
  </p:cSld>
  <p:clrMapOvr>
    <a:masterClrMapping/>
  </p:clrMapOvr>
  <p:transition xmlns:p14="http://schemas.microsoft.com/office/powerpoint/2010/mai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496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162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220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2"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077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122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43743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795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207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0818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9190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2" y="228600"/>
            <a:ext cx="20955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228600"/>
            <a:ext cx="61341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41791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BAB86BBF-3A3E-4658-AEE0-F3028C2F34F6}"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3593580252"/>
      </p:ext>
    </p:extLst>
  </p:cSld>
  <p:clrMapOvr>
    <a:masterClrMapping/>
  </p:clrMapOvr>
  <p:transition xmlns:p14="http://schemas.microsoft.com/office/powerpoint/2010/mai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B3AE978D-84BF-4BCA-A33A-CA0F34EE8E42}"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641334794"/>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1069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4A117BC8-A8A2-4121-A85C-961A59B0F000}"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614117579"/>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28800" y="2286000"/>
            <a:ext cx="5791200" cy="1981200"/>
          </a:xfrm>
          <a:extLst/>
        </p:spPr>
        <p:txBody>
          <a:bodyPr anchor="ctr"/>
          <a:lstStyle>
            <a:lvl1pPr algn="ctr">
              <a:defRPr sz="3200">
                <a:solidFill>
                  <a:srgbClr val="0356A4"/>
                </a:solidFill>
                <a:latin typeface="Arial-BoldMT" pitchFamily="16" charset="0"/>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828800" y="4419600"/>
            <a:ext cx="5791200" cy="1295400"/>
          </a:xfrm>
          <a:extLst/>
        </p:spPr>
        <p:txBody>
          <a:bodyPr/>
          <a:lstStyle>
            <a:lvl1pPr marL="0" indent="0" algn="ctr">
              <a:buFont typeface="Times" pitchFamily="16" charset="0"/>
              <a:buNone/>
              <a:defRPr sz="1800"/>
            </a:lvl1pPr>
          </a:lstStyle>
          <a:p>
            <a:pPr lvl="0"/>
            <a:r>
              <a:rPr lang="en-US" noProof="0" smtClean="0"/>
              <a:t>Click to edit Master subtitle style</a:t>
            </a:r>
          </a:p>
        </p:txBody>
      </p:sp>
      <p:sp>
        <p:nvSpPr>
          <p:cNvPr id="4" name="Rectangle 5"/>
          <p:cNvSpPr>
            <a:spLocks noGrp="1" noChangeArrowheads="1"/>
          </p:cNvSpPr>
          <p:nvPr>
            <p:ph type="ftr" sz="quarter" idx="10"/>
          </p:nvPr>
        </p:nvSpPr>
        <p:spPr bwMode="auto">
          <a:xfrm>
            <a:off x="533400" y="6400800"/>
            <a:ext cx="2895600" cy="457200"/>
          </a:xfrm>
          <a:prstGeom prst="rect">
            <a:avLst/>
          </a:prstGeom>
          <a:extLst/>
        </p:spPr>
        <p:txBody>
          <a:bodyPr vert="horz" wrap="square" lIns="91440" tIns="45720" rIns="91440" bIns="45720" numCol="1" anchor="t" anchorCtr="0" compatLnSpc="1">
            <a:prstTxWarp prst="textNoShape">
              <a:avLst/>
            </a:prstTxWarp>
          </a:bodyPr>
          <a:lstStyle>
            <a:lvl1pPr eaLnBrk="1" hangingPunct="1">
              <a:defRPr sz="800" b="1">
                <a:solidFill>
                  <a:srgbClr val="FFFFFE"/>
                </a:solidFill>
                <a:latin typeface="Calibri" pitchFamily="34" charset="0"/>
                <a:ea typeface="+mn-ea"/>
                <a:cs typeface="Calibri" pitchFamily="34" charset="0"/>
              </a:defRPr>
            </a:lvl1pPr>
          </a:lstStyle>
          <a:p>
            <a:pPr fontAlgn="base">
              <a:spcBef>
                <a:spcPct val="0"/>
              </a:spcBef>
              <a:spcAft>
                <a:spcPct val="0"/>
              </a:spcAft>
              <a:defRPr/>
            </a:pPr>
            <a:endParaRPr lang="en-US" dirty="0"/>
          </a:p>
        </p:txBody>
      </p:sp>
    </p:spTree>
    <p:extLst>
      <p:ext uri="{BB962C8B-B14F-4D97-AF65-F5344CB8AC3E}">
        <p14:creationId xmlns:p14="http://schemas.microsoft.com/office/powerpoint/2010/main" val="700237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8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4834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5" name="TextBox 4"/>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81635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2" y="1676400"/>
            <a:ext cx="4076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2" y="1676400"/>
            <a:ext cx="4076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7115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04264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4" name="TextBox 3"/>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7971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3" name="TextBox 2"/>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Tree>
    <p:extLst>
      <p:ext uri="{BB962C8B-B14F-4D97-AF65-F5344CB8AC3E}">
        <p14:creationId xmlns:p14="http://schemas.microsoft.com/office/powerpoint/2010/main" val="2260187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2010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204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228600" y="6629401"/>
            <a:ext cx="1828800" cy="311624"/>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700" smtClean="0">
                <a:solidFill>
                  <a:srgbClr val="FFFFFF"/>
                </a:solidFill>
                <a:cs typeface="Arial" pitchFamily="34" charset="0"/>
              </a:rPr>
              <a:t>© 2011 Learning Sciences International  </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6" name="TextBox 5"/>
          <p:cNvSpPr txBox="1">
            <a:spLocks noChangeArrowheads="1"/>
          </p:cNvSpPr>
          <p:nvPr userDrawn="1"/>
        </p:nvSpPr>
        <p:spPr bwMode="auto">
          <a:xfrm>
            <a:off x="2057400" y="6629402"/>
            <a:ext cx="2971800" cy="323165"/>
          </a:xfrm>
          <a:prstGeom prst="rect">
            <a:avLst/>
          </a:prstGeom>
          <a:noFill/>
          <a:ln>
            <a:noFill/>
          </a:ln>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fontAlgn="base" hangingPunct="1">
              <a:spcBef>
                <a:spcPct val="0"/>
              </a:spcBef>
              <a:spcAft>
                <a:spcPct val="0"/>
              </a:spcAft>
              <a:defRPr/>
            </a:pPr>
            <a:r>
              <a:rPr lang="en-US" sz="800" b="1" smtClean="0">
                <a:solidFill>
                  <a:srgbClr val="FFFFFF"/>
                </a:solidFill>
                <a:cs typeface="Arial" pitchFamily="34" charset="0"/>
              </a:rPr>
              <a:t>877.411.7114          www.iObservation.com</a:t>
            </a:r>
          </a:p>
          <a:p>
            <a:pPr eaLnBrk="1" fontAlgn="base" hangingPunct="1">
              <a:spcBef>
                <a:spcPct val="0"/>
              </a:spcBef>
              <a:spcAft>
                <a:spcPct val="0"/>
              </a:spcAft>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62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83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9489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2" y="228600"/>
            <a:ext cx="20955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2" y="228600"/>
            <a:ext cx="61341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7815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mn-ea"/>
                <a:cs typeface="Arial" pitchFamily="34" charset="0"/>
              </a:defRPr>
            </a:lvl1pPr>
          </a:lstStyle>
          <a:p>
            <a:pPr fontAlgn="base">
              <a:spcBef>
                <a:spcPct val="0"/>
              </a:spcBef>
              <a:spcAft>
                <a:spcPct val="0"/>
              </a:spcAft>
              <a:defRPr/>
            </a:pPr>
            <a:fld id="{D74C8FE1-0F7C-439E-9FB2-6E100CA2FE73}"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353565961"/>
      </p:ext>
    </p:extLst>
  </p:cSld>
  <p:clrMapOvr>
    <a:masterClrMapping/>
  </p:clrMapOvr>
  <p:transition xmlns:p14="http://schemas.microsoft.com/office/powerpoint/2010/mai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28800" y="2286000"/>
            <a:ext cx="5791200" cy="1981200"/>
          </a:xfrm>
          <a:extLst/>
        </p:spPr>
        <p:txBody>
          <a:bodyPr anchor="ctr"/>
          <a:lstStyle>
            <a:lvl1pPr algn="ctr">
              <a:defRPr sz="1600">
                <a:solidFill>
                  <a:srgbClr val="0356A4"/>
                </a:solidFill>
                <a:latin typeface="Arial-BoldMT" pitchFamily="16" charset="0"/>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828800" y="4419600"/>
            <a:ext cx="5791200" cy="1295400"/>
          </a:xfrm>
          <a:extLst/>
        </p:spPr>
        <p:txBody>
          <a:bodyPr/>
          <a:lstStyle>
            <a:lvl1pPr marL="0" indent="0" algn="ctr">
              <a:buFont typeface="Times" pitchFamily="16" charset="0"/>
              <a:buNone/>
              <a:defRPr sz="1800"/>
            </a:lvl1pPr>
          </a:lstStyle>
          <a:p>
            <a:pPr lvl="0"/>
            <a:r>
              <a:rPr lang="en-US" noProof="0" smtClean="0"/>
              <a:t>Click to edit Master subtitle style</a:t>
            </a:r>
          </a:p>
        </p:txBody>
      </p:sp>
      <p:sp>
        <p:nvSpPr>
          <p:cNvPr id="4" name="Rectangle 5"/>
          <p:cNvSpPr>
            <a:spLocks noGrp="1" noChangeArrowheads="1"/>
          </p:cNvSpPr>
          <p:nvPr>
            <p:ph type="ftr" sz="quarter" idx="10"/>
          </p:nvPr>
        </p:nvSpPr>
        <p:spPr bwMode="auto">
          <a:xfrm>
            <a:off x="533400" y="6400800"/>
            <a:ext cx="2895600" cy="457200"/>
          </a:xfrm>
          <a:prstGeom prst="rect">
            <a:avLst/>
          </a:prstGeom>
          <a:extLst/>
        </p:spPr>
        <p:txBody>
          <a:bodyPr vert="horz" wrap="square" lIns="91440" tIns="45720" rIns="91440" bIns="45720" numCol="1" anchor="t" anchorCtr="0" compatLnSpc="1">
            <a:prstTxWarp prst="textNoShape">
              <a:avLst/>
            </a:prstTxWarp>
          </a:bodyPr>
          <a:lstStyle>
            <a:lvl1pPr eaLnBrk="1" hangingPunct="1">
              <a:defRPr sz="800" b="1">
                <a:solidFill>
                  <a:srgbClr val="FFFFFE"/>
                </a:solidFill>
                <a:latin typeface="Arial" pitchFamily="34" charset="0"/>
                <a:ea typeface="+mn-ea"/>
                <a:cs typeface="Arial" pitchFamily="34" charset="0"/>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26375813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41218183-8D0D-4589-A6C0-03806F8B16B3}"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259207202"/>
      </p:ext>
    </p:extLst>
  </p:cSld>
  <p:clrMapOvr>
    <a:masterClrMapping/>
  </p:clrMapOvr>
  <p:transition xmlns:p14="http://schemas.microsoft.com/office/powerpoint/2010/mai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CED91C0F-C6A1-4D06-A5AB-8D76F71E802C}"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5172877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682957FA-AD0A-48E4-9369-B459011DA1B7}"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29263856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252ADC97-FFA6-4D66-8A8E-FE77F50D7C4A}"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848976217"/>
      </p:ext>
    </p:extLst>
  </p:cSld>
  <p:clrMapOvr>
    <a:masterClrMapping/>
  </p:clrMapOvr>
  <p:transition xmlns:p14="http://schemas.microsoft.com/office/powerpoint/2010/mai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2"/>
            <a:ext cx="609600" cy="365125"/>
          </a:xfrm>
          <a:prstGeom prst="rect">
            <a:avLst/>
          </a:prstGeom>
        </p:spPr>
        <p:txBody>
          <a:bodyPr/>
          <a:lstStyle>
            <a:lvl1pPr algn="r">
              <a:defRPr sz="1200">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65FEEE68-AFE5-43EF-8DC9-5E53B49892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248944882"/>
      </p:ext>
    </p:extLst>
  </p:cSld>
  <p:clrMapOvr>
    <a:masterClrMapping/>
  </p:clrMapOvr>
  <p:transition xmlns:p14="http://schemas.microsoft.com/office/powerpoint/2010/mai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1BA38180-E897-4250-8238-B68FEEF3F34D}"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45893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46591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2DDB64BE-DB37-4EBF-A95B-4A4BC7A80829}"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0761909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D20FED3E-FA47-4E9A-827F-653E97739A2D}"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1969025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8077200" y="6356352"/>
            <a:ext cx="609600" cy="365125"/>
          </a:xfrm>
          <a:prstGeom prst="rect">
            <a:avLst/>
          </a:prstGeom>
        </p:spPr>
        <p:txBody>
          <a:bodyPr/>
          <a:lstStyle>
            <a:lvl1pPr>
              <a:defRPr>
                <a:solidFill>
                  <a:prstClr val="black">
                    <a:tint val="75000"/>
                  </a:prstClr>
                </a:solidFill>
                <a:latin typeface="Arial" charset="0"/>
                <a:ea typeface="ＭＳ Ｐゴシック" pitchFamily="1" charset="-128"/>
              </a:defRPr>
            </a:lvl1pPr>
          </a:lstStyle>
          <a:p>
            <a:pPr fontAlgn="base">
              <a:spcBef>
                <a:spcPct val="0"/>
              </a:spcBef>
              <a:spcAft>
                <a:spcPct val="0"/>
              </a:spcAft>
              <a:defRPr/>
            </a:pPr>
            <a:fld id="{BA582102-907D-4DF3-A972-2A7598EBED38}"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5624089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76669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38683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40767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35807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5029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30321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6561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684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10408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3097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9536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28600"/>
            <a:ext cx="20955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1341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22442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0"/>
            <a:ext cx="609600" cy="3651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BAB86BBF-3A3E-4658-AEE0-F3028C2F34F6}" type="slidenum">
              <a:rPr lang="en-US" sz="2400">
                <a:solidFill>
                  <a:prstClr val="white"/>
                </a:solidFill>
              </a:rPr>
              <a:pPr fontAlgn="base">
                <a:spcBef>
                  <a:spcPct val="0"/>
                </a:spcBef>
                <a:spcAft>
                  <a:spcPct val="0"/>
                </a:spcAft>
                <a:defRPr/>
              </a:pPr>
              <a:t>‹#›</a:t>
            </a:fld>
            <a:endParaRPr lang="en-US" sz="2400" dirty="0">
              <a:solidFill>
                <a:prstClr val="white"/>
              </a:solidFill>
            </a:endParaRPr>
          </a:p>
        </p:txBody>
      </p:sp>
    </p:spTree>
    <p:extLst>
      <p:ext uri="{BB962C8B-B14F-4D97-AF65-F5344CB8AC3E}">
        <p14:creationId xmlns:p14="http://schemas.microsoft.com/office/powerpoint/2010/main" val="2307892151"/>
      </p:ext>
    </p:extLst>
  </p:cSld>
  <p:clrMapOvr>
    <a:masterClrMapping/>
  </p:clrMapOvr>
  <p:transition xmlns:p14="http://schemas.microsoft.com/office/powerpoint/2010/mai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0"/>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B3AE978D-84BF-4BCA-A33A-CA0F34EE8E42}"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577238316"/>
      </p:ext>
    </p:extLst>
  </p:cSld>
  <p:clrMapOvr>
    <a:masterClrMapping/>
  </p:clrMapOvr>
  <p:transition xmlns:p14="http://schemas.microsoft.com/office/powerpoint/2010/mai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77200" y="6356350"/>
            <a:ext cx="609600" cy="365125"/>
          </a:xfrm>
          <a:prstGeom prst="rect">
            <a:avLst/>
          </a:prstGeom>
        </p:spPr>
        <p:txBody>
          <a:bodyPr/>
          <a:lstStyle>
            <a:lvl1pPr>
              <a:defRPr>
                <a:solidFill>
                  <a:prstClr val="black"/>
                </a:solidFill>
                <a:latin typeface="Arial" charset="0"/>
                <a:ea typeface="ＭＳ Ｐゴシック" pitchFamily="1" charset="-128"/>
              </a:defRPr>
            </a:lvl1pPr>
          </a:lstStyle>
          <a:p>
            <a:pPr fontAlgn="base">
              <a:spcBef>
                <a:spcPct val="0"/>
              </a:spcBef>
              <a:spcAft>
                <a:spcPct val="0"/>
              </a:spcAft>
              <a:defRPr/>
            </a:pPr>
            <a:fld id="{4A117BC8-A8A2-4121-A85C-961A59B0F000}" type="slidenum">
              <a:rPr lang="en-US" sz="2400"/>
              <a:pPr fontAlgn="base">
                <a:spcBef>
                  <a:spcPct val="0"/>
                </a:spcBef>
                <a:spcAft>
                  <a:spcPct val="0"/>
                </a:spcAft>
                <a:defRPr/>
              </a:pPr>
              <a:t>‹#›</a:t>
            </a:fld>
            <a:endParaRPr lang="en-US" sz="2400" dirty="0"/>
          </a:p>
        </p:txBody>
      </p:sp>
    </p:spTree>
    <p:extLst>
      <p:ext uri="{BB962C8B-B14F-4D97-AF65-F5344CB8AC3E}">
        <p14:creationId xmlns:p14="http://schemas.microsoft.com/office/powerpoint/2010/main" val="3248011519"/>
      </p:ext>
    </p:extLst>
  </p:cSld>
  <p:clrMapOvr>
    <a:masterClrMapping/>
  </p:clrMapOvr>
  <p:transition xmlns:p14="http://schemas.microsoft.com/office/powerpoint/2010/mai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2EFBD61-3D12-4694-8B8A-ECFD3BCCD865}" type="datetime1">
              <a:rPr lang="en-US" smtClean="0">
                <a:solidFill>
                  <a:prstClr val="black">
                    <a:tint val="75000"/>
                  </a:prstClr>
                </a:solidFill>
              </a:rPr>
              <a:t>2/5/14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
        <p:nvSpPr>
          <p:cNvPr id="10" name="Title 1"/>
          <p:cNvSpPr txBox="1">
            <a:spLocks/>
          </p:cNvSpPr>
          <p:nvPr userDrawn="1"/>
        </p:nvSpPr>
        <p:spPr>
          <a:xfrm>
            <a:off x="0" y="6074903"/>
            <a:ext cx="9144000" cy="478299"/>
          </a:xfrm>
          <a:prstGeom prst="rect">
            <a:avLst/>
          </a:prstGeom>
          <a:solidFill>
            <a:srgbClr val="6A184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prstClr val="white"/>
                </a:solidFill>
                <a:latin typeface="Copperplate Gothic Light" pitchFamily="34" charset="0"/>
              </a:rPr>
              <a:t>Verona Public Schools</a:t>
            </a:r>
          </a:p>
        </p:txBody>
      </p:sp>
      <p:pic>
        <p:nvPicPr>
          <p:cNvPr id="11" name="Picture 5" descr="C:\Documents and Settings\ekim\My Documents\Logo\logo color.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5797551"/>
            <a:ext cx="1060451" cy="1060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81B8832-F33E-4FC4-846F-E242BAE25C8D}" type="datetime1">
              <a:rPr lang="en-US" smtClean="0"/>
              <a:t>2/5/14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
        <p:nvSpPr>
          <p:cNvPr id="9" name="Title 1"/>
          <p:cNvSpPr txBox="1">
            <a:spLocks/>
          </p:cNvSpPr>
          <p:nvPr userDrawn="1"/>
        </p:nvSpPr>
        <p:spPr>
          <a:xfrm>
            <a:off x="0" y="6074903"/>
            <a:ext cx="9144000" cy="478299"/>
          </a:xfrm>
          <a:prstGeom prst="rect">
            <a:avLst/>
          </a:prstGeom>
          <a:solidFill>
            <a:srgbClr val="6A184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a:solidFill>
                  <a:prstClr val="white"/>
                </a:solidFill>
                <a:latin typeface="Copperplate Gothic Light" pitchFamily="34" charset="0"/>
              </a:rPr>
              <a:t>Verona Public Schools</a:t>
            </a:r>
          </a:p>
        </p:txBody>
      </p:sp>
      <p:pic>
        <p:nvPicPr>
          <p:cNvPr id="10" name="Picture 5" descr="C:\Documents and Settings\ekim\My Documents\Logo\logo colo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5797551"/>
            <a:ext cx="1060451" cy="106045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flipH="1">
            <a:off x="76200" y="1447800"/>
            <a:ext cx="8991600" cy="0"/>
          </a:xfrm>
          <a:prstGeom prst="line">
            <a:avLst/>
          </a:prstGeom>
          <a:ln w="41275">
            <a:solidFill>
              <a:srgbClr val="6A184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42120D2-3948-4F8F-BE5D-E7E7D97880B2}" type="datetime4">
              <a:rPr lang="en-US" smtClean="0"/>
              <a:pPr/>
              <a:t>February 5, 2014</a:t>
            </a:fld>
            <a:endParaRPr lang="en-US" dirty="0" err="1"/>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32EB2-0AA8-4B3A-8418-515405C711F7}" type="datetime1">
              <a:rPr lang="en-US" smtClean="0">
                <a:solidFill>
                  <a:prstClr val="black">
                    <a:tint val="75000"/>
                  </a:prstClr>
                </a:solidFill>
              </a:rPr>
              <a:t>2/5/14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92439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36407DB-29E9-45B5-82DB-74489CE2630B}" type="datetime1">
              <a:rPr lang="en-US" smtClean="0">
                <a:solidFill>
                  <a:prstClr val="black">
                    <a:tint val="75000"/>
                  </a:prstClr>
                </a:solidFill>
              </a:rPr>
              <a:t>2/5/14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680972-1CC9-47BF-BFCD-DB174F5B56D9}" type="datetime1">
              <a:rPr lang="en-US" smtClean="0">
                <a:solidFill>
                  <a:prstClr val="black">
                    <a:tint val="75000"/>
                  </a:prstClr>
                </a:solidFill>
              </a:rPr>
              <a:t>2/5/14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8F6982F-4343-4B26-AA37-76348D235E2A}" type="datetime1">
              <a:rPr lang="en-US" smtClean="0">
                <a:solidFill>
                  <a:prstClr val="black">
                    <a:tint val="75000"/>
                  </a:prstClr>
                </a:solidFill>
              </a:rPr>
              <a:t>2/5/14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7249-79EE-4896-8ED1-309F6C88883D}" type="datetime1">
              <a:rPr lang="en-US" smtClean="0">
                <a:solidFill>
                  <a:prstClr val="black">
                    <a:tint val="75000"/>
                  </a:prstClr>
                </a:solidFill>
              </a:rPr>
              <a:t>2/5/14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70082-D68F-4341-9B02-651E2309A723}" type="datetime1">
              <a:rPr lang="en-US" smtClean="0">
                <a:solidFill>
                  <a:prstClr val="black">
                    <a:tint val="75000"/>
                  </a:prstClr>
                </a:solidFill>
              </a:rPr>
              <a:t>2/5/14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E91BEC98-00FC-4829-BFB1-F83D869C6B05}" type="datetime1">
              <a:rPr lang="en-US" smtClean="0">
                <a:solidFill>
                  <a:prstClr val="black">
                    <a:tint val="75000"/>
                  </a:prstClr>
                </a:solidFill>
              </a:rPr>
              <a:t>2/5/14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DA0891-50B8-463D-993F-001391E8D210}" type="slidenum">
              <a:rPr lang="en-US" smtClean="0">
                <a:solidFill>
                  <a:prstClr val="black">
                    <a:tint val="75000"/>
                  </a:prstClr>
                </a:solidFill>
              </a:rPr>
              <a:pPr/>
              <a:t>‹#›</a:t>
            </a:fld>
            <a:endParaRPr lang="en-US">
              <a:solidFill>
                <a:prstClr val="black">
                  <a:tint val="75000"/>
                </a:prstClr>
              </a:solidFill>
            </a:endParaRPr>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42120D2-3948-4F8F-BE5D-E7E7D97880B2}" type="datetime4">
              <a:rPr lang="en-US" smtClean="0"/>
              <a:pPr/>
              <a:t>February 5, 2014</a:t>
            </a:fld>
            <a:endParaRPr lang="en-US" dirty="0" err="1"/>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42120D2-3948-4F8F-BE5D-E7E7D97880B2}" type="datetime4">
              <a:rPr lang="en-US" smtClean="0"/>
              <a:pPr/>
              <a:t>February 5, 2014</a:t>
            </a:fld>
            <a:endParaRPr lang="en-US" dirty="0" err="1"/>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42120D2-3948-4F8F-BE5D-E7E7D97880B2}" type="datetime4">
              <a:rPr lang="en-US" smtClean="0"/>
              <a:pPr/>
              <a:t>February 5, 2014</a:t>
            </a:fld>
            <a:endParaRPr lang="en-US" dirty="0" err="1"/>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942120D2-3948-4F8F-BE5D-E7E7D97880B2}" type="datetime4">
              <a:rPr lang="en-US" smtClean="0"/>
              <a:pPr/>
              <a:t>February 5, 2014</a:t>
            </a:fld>
            <a:endParaRPr lang="en-US" dirty="0" err="1"/>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20" Type="http://schemas.openxmlformats.org/officeDocument/2006/relationships/slideLayout" Target="../slideLayouts/slideLayout33.xml"/><Relationship Id="rId21" Type="http://schemas.openxmlformats.org/officeDocument/2006/relationships/slideLayout" Target="../slideLayouts/slideLayout34.xml"/><Relationship Id="rId22" Type="http://schemas.openxmlformats.org/officeDocument/2006/relationships/slideLayout" Target="../slideLayouts/slideLayout35.xml"/><Relationship Id="rId23" Type="http://schemas.openxmlformats.org/officeDocument/2006/relationships/slideLayout" Target="../slideLayouts/slideLayout36.xml"/><Relationship Id="rId24" Type="http://schemas.openxmlformats.org/officeDocument/2006/relationships/slideLayout" Target="../slideLayouts/slideLayout37.xml"/><Relationship Id="rId25" Type="http://schemas.openxmlformats.org/officeDocument/2006/relationships/theme" Target="../theme/theme2.xml"/><Relationship Id="rId26" Type="http://schemas.openxmlformats.org/officeDocument/2006/relationships/image" Target="../media/image2.jpeg"/><Relationship Id="rId27" Type="http://schemas.openxmlformats.org/officeDocument/2006/relationships/image" Target="../media/image3.jpeg"/><Relationship Id="rId10" Type="http://schemas.openxmlformats.org/officeDocument/2006/relationships/slideLayout" Target="../slideLayouts/slideLayout23.xml"/><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slideLayout" Target="../slideLayouts/slideLayout31.xml"/><Relationship Id="rId19" Type="http://schemas.openxmlformats.org/officeDocument/2006/relationships/slideLayout" Target="../slideLayouts/slideLayout3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theme" Target="../theme/theme3.xml"/><Relationship Id="rId15" Type="http://schemas.openxmlformats.org/officeDocument/2006/relationships/image" Target="../media/image1.jpe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9.xml"/><Relationship Id="rId20" Type="http://schemas.openxmlformats.org/officeDocument/2006/relationships/slideLayout" Target="../slideLayouts/slideLayout70.xml"/><Relationship Id="rId21" Type="http://schemas.openxmlformats.org/officeDocument/2006/relationships/slideLayout" Target="../slideLayouts/slideLayout71.xml"/><Relationship Id="rId22" Type="http://schemas.openxmlformats.org/officeDocument/2006/relationships/slideLayout" Target="../slideLayouts/slideLayout72.xml"/><Relationship Id="rId23" Type="http://schemas.openxmlformats.org/officeDocument/2006/relationships/theme" Target="../theme/theme4.xml"/><Relationship Id="rId24" Type="http://schemas.openxmlformats.org/officeDocument/2006/relationships/image" Target="../media/image2.jpeg"/><Relationship Id="rId25" Type="http://schemas.openxmlformats.org/officeDocument/2006/relationships/image" Target="../media/image3.jpeg"/><Relationship Id="rId10" Type="http://schemas.openxmlformats.org/officeDocument/2006/relationships/slideLayout" Target="../slideLayouts/slideLayout60.xml"/><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slideLayout" Target="../slideLayouts/slideLayout64.xml"/><Relationship Id="rId15" Type="http://schemas.openxmlformats.org/officeDocument/2006/relationships/slideLayout" Target="../slideLayouts/slideLayout65.xml"/><Relationship Id="rId16" Type="http://schemas.openxmlformats.org/officeDocument/2006/relationships/slideLayout" Target="../slideLayouts/slideLayout66.xml"/><Relationship Id="rId17" Type="http://schemas.openxmlformats.org/officeDocument/2006/relationships/slideLayout" Target="../slideLayouts/slideLayout67.xml"/><Relationship Id="rId18" Type="http://schemas.openxmlformats.org/officeDocument/2006/relationships/slideLayout" Target="../slideLayouts/slideLayout68.xml"/><Relationship Id="rId19" Type="http://schemas.openxmlformats.org/officeDocument/2006/relationships/slideLayout" Target="../slideLayouts/slideLayout69.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slideLayout" Target="../slideLayouts/slideLayout85.xml"/><Relationship Id="rId14" Type="http://schemas.openxmlformats.org/officeDocument/2006/relationships/theme" Target="../theme/theme5.xml"/><Relationship Id="rId15" Type="http://schemas.openxmlformats.org/officeDocument/2006/relationships/image" Target="../media/image1.jpeg"/><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slideLayout" Target="../slideLayouts/slideLayout98.xml"/><Relationship Id="rId14" Type="http://schemas.openxmlformats.org/officeDocument/2006/relationships/slideLayout" Target="../slideLayouts/slideLayout99.xml"/><Relationship Id="rId15" Type="http://schemas.openxmlformats.org/officeDocument/2006/relationships/slideLayout" Target="../slideLayouts/slideLayout100.xml"/><Relationship Id="rId16" Type="http://schemas.openxmlformats.org/officeDocument/2006/relationships/slideLayout" Target="../slideLayouts/slideLayout101.xml"/><Relationship Id="rId17" Type="http://schemas.openxmlformats.org/officeDocument/2006/relationships/slideLayout" Target="../slideLayouts/slideLayout102.xml"/><Relationship Id="rId18" Type="http://schemas.openxmlformats.org/officeDocument/2006/relationships/theme" Target="../theme/theme6.xml"/><Relationship Id="rId19" Type="http://schemas.openxmlformats.org/officeDocument/2006/relationships/image" Target="../media/image9.png"/><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629400"/>
            <a:ext cx="9144000" cy="2286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sp>
        <p:nvSpPr>
          <p:cNvPr id="3075" name="Rectangle 2"/>
          <p:cNvSpPr>
            <a:spLocks noGrp="1" noChangeArrowheads="1"/>
          </p:cNvSpPr>
          <p:nvPr>
            <p:ph type="title"/>
          </p:nvPr>
        </p:nvSpPr>
        <p:spPr bwMode="auto">
          <a:xfrm>
            <a:off x="304800" y="228600"/>
            <a:ext cx="609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381000" y="16764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12"/>
          <p:cNvSpPr>
            <a:spLocks noChangeArrowheads="1"/>
          </p:cNvSpPr>
          <p:nvPr/>
        </p:nvSpPr>
        <p:spPr bwMode="auto">
          <a:xfrm>
            <a:off x="533400" y="6629400"/>
            <a:ext cx="449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              </a:t>
            </a: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3049962580"/>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6"/>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220200" cy="762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pic>
        <p:nvPicPr>
          <p:cNvPr id="1027" name="Picture 9" descr="Logo_LSI_tagline_rgb"/>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629400" y="228600"/>
            <a:ext cx="228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2"/>
          <p:cNvSpPr>
            <a:spLocks noGrp="1" noChangeArrowheads="1"/>
          </p:cNvSpPr>
          <p:nvPr>
            <p:ph type="title"/>
          </p:nvPr>
        </p:nvSpPr>
        <p:spPr bwMode="auto">
          <a:xfrm>
            <a:off x="304800" y="228600"/>
            <a:ext cx="609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81000" y="2286000"/>
            <a:ext cx="830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12"/>
          <p:cNvSpPr>
            <a:spLocks noChangeArrowheads="1"/>
          </p:cNvSpPr>
          <p:nvPr/>
        </p:nvSpPr>
        <p:spPr bwMode="auto">
          <a:xfrm>
            <a:off x="5334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a:t>
            </a:r>
          </a:p>
          <a:p>
            <a:pPr fontAlgn="base">
              <a:spcBef>
                <a:spcPct val="0"/>
              </a:spcBef>
              <a:spcAft>
                <a:spcPct val="0"/>
              </a:spcAft>
            </a:pP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1001927620"/>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629400"/>
            <a:ext cx="9144000" cy="2286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sp>
        <p:nvSpPr>
          <p:cNvPr id="3075" name="Rectangle 2"/>
          <p:cNvSpPr>
            <a:spLocks noGrp="1" noChangeArrowheads="1"/>
          </p:cNvSpPr>
          <p:nvPr>
            <p:ph type="title"/>
          </p:nvPr>
        </p:nvSpPr>
        <p:spPr bwMode="auto">
          <a:xfrm>
            <a:off x="304800" y="228600"/>
            <a:ext cx="609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381000" y="16764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12"/>
          <p:cNvSpPr>
            <a:spLocks noChangeArrowheads="1"/>
          </p:cNvSpPr>
          <p:nvPr/>
        </p:nvSpPr>
        <p:spPr bwMode="auto">
          <a:xfrm>
            <a:off x="533400" y="6629400"/>
            <a:ext cx="449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              </a:t>
            </a: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775671552"/>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220200" cy="762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pic>
        <p:nvPicPr>
          <p:cNvPr id="2051" name="Picture 9" descr="Logo_LSI_tagline_rgb"/>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629400" y="228600"/>
            <a:ext cx="228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Line 12"/>
          <p:cNvSpPr>
            <a:spLocks noChangeShapeType="1"/>
          </p:cNvSpPr>
          <p:nvPr/>
        </p:nvSpPr>
        <p:spPr bwMode="auto">
          <a:xfrm>
            <a:off x="76200" y="1219200"/>
            <a:ext cx="9144000" cy="0"/>
          </a:xfrm>
          <a:prstGeom prst="line">
            <a:avLst/>
          </a:prstGeom>
          <a:noFill/>
          <a:ln w="9525">
            <a:solidFill>
              <a:srgbClr val="0356A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smtClean="0">
              <a:solidFill>
                <a:prstClr val="white"/>
              </a:solidFill>
              <a:latin typeface="Arial" pitchFamily="34" charset="0"/>
              <a:ea typeface="MS PGothic" pitchFamily="34" charset="-128"/>
            </a:endParaRPr>
          </a:p>
        </p:txBody>
      </p:sp>
      <p:sp>
        <p:nvSpPr>
          <p:cNvPr id="2053" name="Rectangle 2"/>
          <p:cNvSpPr>
            <a:spLocks noGrp="1" noChangeArrowheads="1"/>
          </p:cNvSpPr>
          <p:nvPr>
            <p:ph type="title"/>
          </p:nvPr>
        </p:nvSpPr>
        <p:spPr bwMode="auto">
          <a:xfrm>
            <a:off x="304800" y="228600"/>
            <a:ext cx="609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4" name="Rectangle 3"/>
          <p:cNvSpPr>
            <a:spLocks noGrp="1" noChangeArrowheads="1"/>
          </p:cNvSpPr>
          <p:nvPr>
            <p:ph type="body" idx="1"/>
          </p:nvPr>
        </p:nvSpPr>
        <p:spPr bwMode="auto">
          <a:xfrm>
            <a:off x="381000" y="1676400"/>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12"/>
          <p:cNvSpPr>
            <a:spLocks noChangeArrowheads="1"/>
          </p:cNvSpPr>
          <p:nvPr/>
        </p:nvSpPr>
        <p:spPr bwMode="auto">
          <a:xfrm>
            <a:off x="5334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a:t>
            </a:r>
          </a:p>
          <a:p>
            <a:pPr fontAlgn="base">
              <a:spcBef>
                <a:spcPct val="0"/>
              </a:spcBef>
              <a:spcAft>
                <a:spcPct val="0"/>
              </a:spcAft>
            </a:pP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499303465"/>
      </p:ext>
    </p:extLst>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629400"/>
            <a:ext cx="9144000" cy="228600"/>
          </a:xfrm>
          <a:prstGeom prst="rect">
            <a:avLst/>
          </a:prstGeom>
          <a:solidFill>
            <a:srgbClr val="0356A4"/>
          </a:solidFill>
          <a:ln>
            <a:noFill/>
          </a:ln>
          <a:effectLst>
            <a:outerShdw blurRad="76200" dist="12700" dir="5400000" algn="ctr" rotWithShape="0">
              <a:srgbClr val="808080">
                <a:alpha val="34000"/>
              </a:srgbClr>
            </a:outerShdw>
          </a:effectLst>
          <a:extLst/>
        </p:spPr>
        <p:txBody>
          <a:bodyPr wrap="none" anchor="ctr"/>
          <a:lstStyle/>
          <a:p>
            <a:pPr fontAlgn="base">
              <a:spcBef>
                <a:spcPct val="0"/>
              </a:spcBef>
              <a:spcAft>
                <a:spcPct val="0"/>
              </a:spcAft>
              <a:defRPr/>
            </a:pPr>
            <a:endParaRPr lang="en-US" sz="3200">
              <a:solidFill>
                <a:prstClr val="white"/>
              </a:solidFill>
              <a:latin typeface="Arial" charset="0"/>
            </a:endParaRPr>
          </a:p>
        </p:txBody>
      </p:sp>
      <p:sp>
        <p:nvSpPr>
          <p:cNvPr id="3075" name="Rectangle 2"/>
          <p:cNvSpPr>
            <a:spLocks noGrp="1" noChangeArrowheads="1"/>
          </p:cNvSpPr>
          <p:nvPr>
            <p:ph type="title"/>
          </p:nvPr>
        </p:nvSpPr>
        <p:spPr bwMode="auto">
          <a:xfrm>
            <a:off x="304800" y="228600"/>
            <a:ext cx="6096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381000" y="1676400"/>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12"/>
          <p:cNvSpPr>
            <a:spLocks noChangeArrowheads="1"/>
          </p:cNvSpPr>
          <p:nvPr/>
        </p:nvSpPr>
        <p:spPr bwMode="auto">
          <a:xfrm>
            <a:off x="533400" y="6629400"/>
            <a:ext cx="449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800" b="1" smtClean="0">
                <a:solidFill>
                  <a:srgbClr val="FFFFFE"/>
                </a:solidFill>
                <a:latin typeface="Arial" pitchFamily="34" charset="0"/>
                <a:cs typeface="Osaka"/>
              </a:rPr>
              <a:t>© 2012 Learning Sciences International              </a:t>
            </a:r>
            <a:r>
              <a:rPr lang="en-US" sz="800" smtClean="0">
                <a:solidFill>
                  <a:srgbClr val="FFFFFE"/>
                </a:solidFill>
                <a:latin typeface="Arial" pitchFamily="34" charset="0"/>
                <a:cs typeface="Osaka"/>
              </a:rPr>
              <a:t>1.877.411.7114</a:t>
            </a:r>
          </a:p>
        </p:txBody>
      </p:sp>
    </p:spTree>
    <p:extLst>
      <p:ext uri="{BB962C8B-B14F-4D97-AF65-F5344CB8AC3E}">
        <p14:creationId xmlns:p14="http://schemas.microsoft.com/office/powerpoint/2010/main" val="3130795657"/>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200" b="1">
          <a:solidFill>
            <a:srgbClr val="0E409D"/>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2pPr>
      <a:lvl3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3pPr>
      <a:lvl4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4pPr>
      <a:lvl5pPr algn="l" rtl="0" eaLnBrk="0" fontAlgn="base" hangingPunct="0">
        <a:spcBef>
          <a:spcPct val="0"/>
        </a:spcBef>
        <a:spcAft>
          <a:spcPct val="0"/>
        </a:spcAft>
        <a:defRPr sz="3200" b="1">
          <a:solidFill>
            <a:srgbClr val="0E409D"/>
          </a:solidFill>
          <a:latin typeface="Arial" pitchFamily="34" charset="0"/>
          <a:ea typeface="Osaka" pitchFamily="16" charset="-128"/>
          <a:cs typeface="Arial" pitchFamily="34" charset="0"/>
        </a:defRPr>
      </a:lvl5pPr>
      <a:lvl6pPr marL="457200" algn="l" rtl="0" eaLnBrk="1" fontAlgn="base" hangingPunct="1">
        <a:spcBef>
          <a:spcPct val="0"/>
        </a:spcBef>
        <a:spcAft>
          <a:spcPct val="0"/>
        </a:spcAft>
        <a:defRPr sz="2800" b="1">
          <a:solidFill>
            <a:srgbClr val="0E409D"/>
          </a:solidFill>
          <a:latin typeface="Lucida Grande" pitchFamily="16" charset="0"/>
          <a:ea typeface="Osaka" pitchFamily="16" charset="-128"/>
        </a:defRPr>
      </a:lvl6pPr>
      <a:lvl7pPr marL="914400" algn="l" rtl="0" eaLnBrk="1" fontAlgn="base" hangingPunct="1">
        <a:spcBef>
          <a:spcPct val="0"/>
        </a:spcBef>
        <a:spcAft>
          <a:spcPct val="0"/>
        </a:spcAft>
        <a:defRPr sz="2800" b="1">
          <a:solidFill>
            <a:srgbClr val="0E409D"/>
          </a:solidFill>
          <a:latin typeface="Lucida Grande" pitchFamily="16" charset="0"/>
          <a:ea typeface="Osaka" pitchFamily="16" charset="-128"/>
        </a:defRPr>
      </a:lvl7pPr>
      <a:lvl8pPr marL="1371600" algn="l" rtl="0" eaLnBrk="1" fontAlgn="base" hangingPunct="1">
        <a:spcBef>
          <a:spcPct val="0"/>
        </a:spcBef>
        <a:spcAft>
          <a:spcPct val="0"/>
        </a:spcAft>
        <a:defRPr sz="2800" b="1">
          <a:solidFill>
            <a:srgbClr val="0E409D"/>
          </a:solidFill>
          <a:latin typeface="Lucida Grande" pitchFamily="16" charset="0"/>
          <a:ea typeface="Osaka" pitchFamily="16" charset="-128"/>
        </a:defRPr>
      </a:lvl8pPr>
      <a:lvl9pPr marL="1828800" algn="l" rtl="0" eaLnBrk="1" fontAlgn="base" hangingPunct="1">
        <a:spcBef>
          <a:spcPct val="0"/>
        </a:spcBef>
        <a:spcAft>
          <a:spcPct val="0"/>
        </a:spcAft>
        <a:defRPr sz="2800" b="1">
          <a:solidFill>
            <a:srgbClr val="0E409D"/>
          </a:solidFill>
          <a:latin typeface="Lucida Grande" pitchFamily="16" charset="0"/>
          <a:ea typeface="Osaka" pitchFamily="16" charset="-128"/>
        </a:defRPr>
      </a:lvl9pPr>
    </p:titleStyle>
    <p:bodyStyle>
      <a:lvl1pPr marL="342900" indent="-3429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E409D"/>
        </a:buClr>
        <a:buChar char="–"/>
        <a:defRPr sz="2800">
          <a:solidFill>
            <a:srgbClr val="00010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E409D"/>
        </a:buClr>
        <a:buFont typeface="Lucida Grande CE"/>
        <a:buChar char="–"/>
        <a:defRPr sz="2800">
          <a:solidFill>
            <a:srgbClr val="000100"/>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E409D"/>
        </a:buClr>
        <a:buFont typeface="Times" pitchFamily="18" charset="0"/>
        <a:buChar char="•"/>
        <a:defRPr sz="2800">
          <a:solidFill>
            <a:srgbClr val="000100"/>
          </a:solidFill>
          <a:latin typeface="Arial" pitchFamily="34" charset="0"/>
          <a:ea typeface="+mn-ea"/>
          <a:cs typeface="Arial" pitchFamily="34" charset="0"/>
        </a:defRPr>
      </a:lvl5pPr>
      <a:lvl6pPr marL="25146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6pPr>
      <a:lvl7pPr marL="29718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7pPr>
      <a:lvl8pPr marL="34290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8pPr>
      <a:lvl9pPr marL="3886200" indent="-228600" algn="l" rtl="0" eaLnBrk="1" fontAlgn="base" hangingPunct="1">
        <a:spcBef>
          <a:spcPct val="20000"/>
        </a:spcBef>
        <a:spcAft>
          <a:spcPct val="0"/>
        </a:spcAft>
        <a:buClr>
          <a:srgbClr val="0E409D"/>
        </a:buClr>
        <a:buFont typeface="Times" pitchFamily="16" charset="0"/>
        <a:buChar char="•"/>
        <a:defRPr sz="2000">
          <a:solidFill>
            <a:srgbClr val="0001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9"/>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2/5/14</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662" r:id="rId17"/>
  </p:sldLayoutIdLst>
  <p:hf hdr="0" ftr="0" dt="0"/>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j.gov/education/AchieveNJ/teacher/percentile.shtml" TargetMode="External"/><Relationship Id="rId4" Type="http://schemas.openxmlformats.org/officeDocument/2006/relationships/hyperlink" Target="http://www.nj.gov/education/profdev/regs/" TargetMode="External"/><Relationship Id="rId1" Type="http://schemas.openxmlformats.org/officeDocument/2006/relationships/slideLayout" Target="../slideLayouts/slideLayout8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hyperlink" Target="http://epat-parcc.testnav.com/client/index.html%23login?username=PARCC_35&amp;password=PARCC_35" TargetMode="External"/><Relationship Id="rId4" Type="http://schemas.openxmlformats.org/officeDocument/2006/relationships/hyperlink" Target="http://epat-parcc.testnav.com/client/index.html%23login?username=PARCC_68&amp;password=PARCC_68" TargetMode="External"/><Relationship Id="rId5" Type="http://schemas.openxmlformats.org/officeDocument/2006/relationships/hyperlink" Target="http://epat-parcc.testnav.com/client/index.html%23login?username=PARCC_HS&amp;password=PARCC_HS" TargetMode="External"/><Relationship Id="rId6" Type="http://schemas.openxmlformats.org/officeDocument/2006/relationships/hyperlink" Target="http://www.veronaschools.org/Page/3614" TargetMode="External"/><Relationship Id="rId1" Type="http://schemas.openxmlformats.org/officeDocument/2006/relationships/slideLayout" Target="../slideLayouts/slideLayout87.xml"/><Relationship Id="rId2" Type="http://schemas.openxmlformats.org/officeDocument/2006/relationships/hyperlink" Target="http://www.parcconline.org/computer-based-samp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hyperlink" Target="http://www.state.nj.us/education/sboe/ew/" TargetMode="External"/><Relationship Id="rId3" Type="http://schemas.openxmlformats.org/officeDocument/2006/relationships/hyperlink" Target="mailto:educatorevaluation@doe.state.nj.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hyperlink" Target="http://www.nj.gov/education/AchieveNJ/resources/020414mSGPrelease.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hyperlink" Target="http://www.nj.gov/education/AchieveNJ/teacher/percentile/mSGPuserguid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1143000"/>
          </a:xfrm>
        </p:spPr>
        <p:txBody>
          <a:bodyPr/>
          <a:lstStyle/>
          <a:p>
            <a:pPr algn="ctr"/>
            <a:r>
              <a:rPr lang="en-US" sz="4000" dirty="0" smtClean="0">
                <a:solidFill>
                  <a:schemeClr val="tx1"/>
                </a:solidFill>
              </a:rPr>
              <a:t>DEAC </a:t>
            </a:r>
            <a:r>
              <a:rPr lang="en-US" sz="4000" dirty="0" smtClean="0">
                <a:solidFill>
                  <a:schemeClr val="tx1"/>
                </a:solidFill>
              </a:rPr>
              <a:t>Meeting Agenda </a:t>
            </a:r>
            <a:br>
              <a:rPr lang="en-US" sz="4000" dirty="0" smtClean="0">
                <a:solidFill>
                  <a:schemeClr val="tx1"/>
                </a:solidFill>
              </a:rPr>
            </a:br>
            <a:r>
              <a:rPr lang="en-US" sz="4000" dirty="0" smtClean="0"/>
              <a:t>February 6</a:t>
            </a:r>
            <a:r>
              <a:rPr lang="en-US" sz="4000" dirty="0" smtClean="0"/>
              <a:t>, 2014</a:t>
            </a:r>
            <a:endParaRPr lang="en-US" sz="4000" dirty="0">
              <a:solidFill>
                <a:schemeClr val="tx1"/>
              </a:solidFill>
            </a:endParaRPr>
          </a:p>
        </p:txBody>
      </p:sp>
      <p:sp>
        <p:nvSpPr>
          <p:cNvPr id="3" name="Content Placeholder 2"/>
          <p:cNvSpPr>
            <a:spLocks noGrp="1"/>
          </p:cNvSpPr>
          <p:nvPr>
            <p:ph idx="1"/>
          </p:nvPr>
        </p:nvSpPr>
        <p:spPr>
          <a:xfrm>
            <a:off x="152400" y="1676400"/>
            <a:ext cx="8458200" cy="4343400"/>
          </a:xfrm>
        </p:spPr>
        <p:txBody>
          <a:bodyPr>
            <a:normAutofit fontScale="47500" lnSpcReduction="20000"/>
          </a:bodyPr>
          <a:lstStyle/>
          <a:p>
            <a:pPr>
              <a:spcAft>
                <a:spcPts val="600"/>
              </a:spcAft>
            </a:pPr>
            <a:r>
              <a:rPr lang="en-US" sz="3800" b="1" dirty="0"/>
              <a:t>AchieveNJ </a:t>
            </a:r>
            <a:endParaRPr lang="en-US" sz="3800" b="1" dirty="0" smtClean="0"/>
          </a:p>
          <a:p>
            <a:pPr lvl="1">
              <a:spcAft>
                <a:spcPts val="600"/>
              </a:spcAft>
            </a:pPr>
            <a:r>
              <a:rPr lang="en-US" sz="3400" dirty="0" smtClean="0"/>
              <a:t>Official Waiver Process…</a:t>
            </a:r>
            <a:endParaRPr lang="en-US" sz="3400" dirty="0" smtClean="0"/>
          </a:p>
          <a:p>
            <a:pPr lvl="1">
              <a:spcAft>
                <a:spcPts val="600"/>
              </a:spcAft>
            </a:pPr>
            <a:r>
              <a:rPr lang="en-US" sz="3600" dirty="0" smtClean="0"/>
              <a:t>Assessing </a:t>
            </a:r>
            <a:r>
              <a:rPr lang="en-US" sz="3600" dirty="0"/>
              <a:t>and Adjusting SGOs (see attachment)</a:t>
            </a:r>
          </a:p>
          <a:p>
            <a:pPr lvl="1">
              <a:spcAft>
                <a:spcPts val="600"/>
              </a:spcAft>
            </a:pPr>
            <a:r>
              <a:rPr lang="en-US" sz="3600" dirty="0" smtClean="0"/>
              <a:t>Marzano </a:t>
            </a:r>
          </a:p>
          <a:p>
            <a:pPr lvl="2">
              <a:spcAft>
                <a:spcPts val="600"/>
              </a:spcAft>
            </a:pPr>
            <a:r>
              <a:rPr lang="en-US" sz="3400" dirty="0" smtClean="0"/>
              <a:t>Second Round Check-In</a:t>
            </a:r>
          </a:p>
          <a:p>
            <a:pPr lvl="2">
              <a:spcAft>
                <a:spcPts val="600"/>
              </a:spcAft>
            </a:pPr>
            <a:r>
              <a:rPr lang="en-US" sz="3400" dirty="0" smtClean="0"/>
              <a:t>Third Round – Unannounced &amp; Short (at least 20 minutes)</a:t>
            </a:r>
          </a:p>
          <a:p>
            <a:pPr lvl="2">
              <a:spcAft>
                <a:spcPts val="600"/>
              </a:spcAft>
            </a:pPr>
            <a:r>
              <a:rPr lang="en-US" sz="3400" dirty="0" smtClean="0"/>
              <a:t>Domains #1-4</a:t>
            </a:r>
          </a:p>
          <a:p>
            <a:pPr lvl="1">
              <a:spcAft>
                <a:spcPts val="600"/>
              </a:spcAft>
            </a:pPr>
            <a:r>
              <a:rPr lang="en-US" sz="3600" dirty="0" smtClean="0"/>
              <a:t>SGP </a:t>
            </a:r>
            <a:r>
              <a:rPr lang="en-US" sz="3600" dirty="0" smtClean="0"/>
              <a:t>Scoring is </a:t>
            </a:r>
            <a:r>
              <a:rPr lang="en-US" sz="3600" dirty="0"/>
              <a:t>released </a:t>
            </a:r>
            <a:endParaRPr lang="en-US" sz="3600" dirty="0" smtClean="0"/>
          </a:p>
          <a:p>
            <a:pPr lvl="2">
              <a:spcAft>
                <a:spcPts val="600"/>
              </a:spcAft>
            </a:pPr>
            <a:r>
              <a:rPr lang="en-US" sz="3400" dirty="0" smtClean="0">
                <a:hlinkClick r:id="rId3"/>
              </a:rPr>
              <a:t>http</a:t>
            </a:r>
            <a:r>
              <a:rPr lang="en-US" sz="3400" dirty="0">
                <a:hlinkClick r:id="rId3"/>
              </a:rPr>
              <a:t>://www.nj.gov/education/AchieveNJ/teacher/</a:t>
            </a:r>
            <a:r>
              <a:rPr lang="en-US" sz="3400" dirty="0" smtClean="0">
                <a:hlinkClick r:id="rId3"/>
              </a:rPr>
              <a:t>percentile.shtml</a:t>
            </a:r>
            <a:r>
              <a:rPr lang="en-US" sz="3400" dirty="0" smtClean="0"/>
              <a:t> </a:t>
            </a:r>
            <a:endParaRPr lang="en-US" sz="3400" dirty="0" smtClean="0"/>
          </a:p>
          <a:p>
            <a:pPr marL="457200" lvl="1" indent="0">
              <a:spcAft>
                <a:spcPts val="600"/>
              </a:spcAft>
              <a:buNone/>
            </a:pPr>
            <a:endParaRPr lang="en-US" sz="2000" dirty="0" smtClean="0"/>
          </a:p>
          <a:p>
            <a:pPr>
              <a:spcAft>
                <a:spcPts val="600"/>
              </a:spcAft>
            </a:pPr>
            <a:r>
              <a:rPr lang="en-US" sz="4000" b="1" dirty="0" smtClean="0"/>
              <a:t>Professional Learning/</a:t>
            </a:r>
            <a:r>
              <a:rPr lang="en-US" sz="4000" b="1" dirty="0"/>
              <a:t>Development </a:t>
            </a:r>
            <a:endParaRPr lang="en-US" sz="4000" b="1" dirty="0" smtClean="0"/>
          </a:p>
          <a:p>
            <a:pPr lvl="1">
              <a:spcAft>
                <a:spcPts val="600"/>
              </a:spcAft>
            </a:pPr>
            <a:r>
              <a:rPr lang="en-US" sz="3800" b="1" dirty="0" smtClean="0">
                <a:hlinkClick r:id="rId4"/>
              </a:rPr>
              <a:t>http</a:t>
            </a:r>
            <a:r>
              <a:rPr lang="en-US" sz="3800" b="1" dirty="0">
                <a:hlinkClick r:id="rId4"/>
              </a:rPr>
              <a:t>://www.nj.gov/education/profdev/regs</a:t>
            </a:r>
            <a:r>
              <a:rPr lang="en-US" sz="3800" b="1" dirty="0" smtClean="0">
                <a:hlinkClick r:id="rId4"/>
              </a:rPr>
              <a:t>/</a:t>
            </a:r>
            <a:r>
              <a:rPr lang="en-US" sz="3800" b="1" dirty="0" smtClean="0"/>
              <a:t>  </a:t>
            </a:r>
            <a:endParaRPr lang="en-US" sz="3800" b="1" dirty="0" smtClean="0"/>
          </a:p>
          <a:p>
            <a:pPr lvl="1">
              <a:spcAft>
                <a:spcPts val="600"/>
              </a:spcAft>
            </a:pPr>
            <a:r>
              <a:rPr lang="en-US" sz="3800" dirty="0"/>
              <a:t>District &amp; </a:t>
            </a:r>
            <a:r>
              <a:rPr lang="en-US" sz="3800" dirty="0" smtClean="0"/>
              <a:t>School PD </a:t>
            </a:r>
            <a:r>
              <a:rPr lang="en-US" sz="3800" dirty="0"/>
              <a:t>Planning Requirements (see attachments</a:t>
            </a:r>
            <a:r>
              <a:rPr lang="en-US" sz="3800" dirty="0" smtClean="0"/>
              <a:t>)</a:t>
            </a:r>
          </a:p>
          <a:p>
            <a:pPr lvl="1">
              <a:spcAft>
                <a:spcPts val="600"/>
              </a:spcAft>
            </a:pPr>
            <a:r>
              <a:rPr lang="en-US" sz="3800" dirty="0" smtClean="0"/>
              <a:t>Role of ScIP for each school</a:t>
            </a:r>
          </a:p>
          <a:p>
            <a:pPr lvl="1">
              <a:spcAft>
                <a:spcPts val="600"/>
              </a:spcAft>
            </a:pPr>
            <a:r>
              <a:rPr lang="en-US" sz="3800" dirty="0" smtClean="0"/>
              <a:t>February </a:t>
            </a:r>
            <a:r>
              <a:rPr lang="en-US" sz="3800" dirty="0" smtClean="0"/>
              <a:t>14, February 18, March 14 PD Days</a:t>
            </a:r>
            <a:endParaRPr lang="en-US" sz="3800" dirty="0" smtClean="0"/>
          </a:p>
          <a:p>
            <a:pPr lvl="1">
              <a:spcAft>
                <a:spcPts val="600"/>
              </a:spcAft>
            </a:pPr>
            <a:endParaRPr lang="en-US" sz="3800" dirty="0" smtClean="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1</a:t>
            </a:fld>
            <a:endParaRPr kumimoji="0" lang="en-US"/>
          </a:p>
        </p:txBody>
      </p:sp>
    </p:spTree>
    <p:extLst>
      <p:ext uri="{BB962C8B-B14F-4D97-AF65-F5344CB8AC3E}">
        <p14:creationId xmlns:p14="http://schemas.microsoft.com/office/powerpoint/2010/main" val="40158175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1143000"/>
          </a:xfrm>
        </p:spPr>
        <p:txBody>
          <a:bodyPr/>
          <a:lstStyle/>
          <a:p>
            <a:pPr algn="ctr"/>
            <a:r>
              <a:rPr lang="en-US" sz="4000" dirty="0" smtClean="0"/>
              <a:t>Student Growth Percentile </a:t>
            </a:r>
            <a:r>
              <a:rPr lang="en-US" sz="4000" dirty="0"/>
              <a:t>s</a:t>
            </a:r>
            <a:r>
              <a:rPr lang="en-US" sz="4000" dirty="0" smtClean="0"/>
              <a:t>coring for qualifying teachers</a:t>
            </a:r>
            <a:endParaRPr lang="en-US" sz="4000" dirty="0">
              <a:solidFill>
                <a:schemeClr val="tx1"/>
              </a:solidFill>
            </a:endParaRPr>
          </a:p>
        </p:txBody>
      </p:sp>
      <p:sp>
        <p:nvSpPr>
          <p:cNvPr id="4" name="Slide Number Placeholder 3"/>
          <p:cNvSpPr>
            <a:spLocks noGrp="1"/>
          </p:cNvSpPr>
          <p:nvPr>
            <p:ph type="sldNum" sz="quarter" idx="12"/>
          </p:nvPr>
        </p:nvSpPr>
        <p:spPr/>
        <p:txBody>
          <a:bodyPr/>
          <a:lstStyle/>
          <a:p>
            <a:fld id="{6F42FDE4-A7DD-41A7-A0A6-9B649FB43336}" type="slidenum">
              <a:rPr kumimoji="0" lang="en-US" smtClean="0"/>
              <a:t>10</a:t>
            </a:fld>
            <a:endParaRPr kumimoji="0" lang="en-US"/>
          </a:p>
        </p:txBody>
      </p:sp>
      <p:pic>
        <p:nvPicPr>
          <p:cNvPr id="8" name="Picture 7" descr="Screen Shot 2013-12-03 at 12.37.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0"/>
            <a:ext cx="8801100" cy="4419600"/>
          </a:xfrm>
          <a:prstGeom prst="rect">
            <a:avLst/>
          </a:prstGeom>
        </p:spPr>
      </p:pic>
      <p:sp>
        <p:nvSpPr>
          <p:cNvPr id="5" name="Oval 4"/>
          <p:cNvSpPr/>
          <p:nvPr/>
        </p:nvSpPr>
        <p:spPr>
          <a:xfrm>
            <a:off x="2514600" y="4495800"/>
            <a:ext cx="1948543" cy="1304330"/>
          </a:xfrm>
          <a:prstGeom prst="ellipse">
            <a:avLst/>
          </a:prstGeom>
          <a:noFill/>
          <a:ln w="28575" cap="flat" cmpd="sng" algn="ctr">
            <a:solidFill>
              <a:srgbClr val="D1282E"/>
            </a:solidFill>
            <a:prstDash val="solid"/>
          </a:ln>
          <a:effectLst/>
        </p:spPr>
        <p:txBody>
          <a:bodyPr rtlCol="0" anchor="ctr"/>
          <a:lstStyle/>
          <a:p>
            <a:pPr algn="ctr">
              <a:defRPr/>
            </a:pPr>
            <a:endParaRPr lang="en-US" kern="0" smtClean="0">
              <a:solidFill>
                <a:srgbClr val="FFFFFF"/>
              </a:solidFill>
              <a:latin typeface="Arial"/>
            </a:endParaRPr>
          </a:p>
        </p:txBody>
      </p:sp>
      <p:sp>
        <p:nvSpPr>
          <p:cNvPr id="6" name="Oval 5"/>
          <p:cNvSpPr/>
          <p:nvPr/>
        </p:nvSpPr>
        <p:spPr>
          <a:xfrm>
            <a:off x="4648200" y="2286000"/>
            <a:ext cx="1948543" cy="1609130"/>
          </a:xfrm>
          <a:prstGeom prst="ellipse">
            <a:avLst/>
          </a:prstGeom>
          <a:noFill/>
          <a:ln w="28575" cap="flat" cmpd="sng" algn="ctr">
            <a:solidFill>
              <a:srgbClr val="D1282E"/>
            </a:solidFill>
            <a:prstDash val="solid"/>
          </a:ln>
          <a:effectLst/>
        </p:spPr>
        <p:txBody>
          <a:bodyPr rtlCol="0" anchor="ctr"/>
          <a:lstStyle/>
          <a:p>
            <a:pPr algn="ctr">
              <a:defRPr/>
            </a:pPr>
            <a:endParaRPr lang="en-US" kern="0" smtClean="0">
              <a:solidFill>
                <a:srgbClr val="FFFFFF"/>
              </a:solidFill>
              <a:latin typeface="Arial"/>
            </a:endParaRPr>
          </a:p>
        </p:txBody>
      </p:sp>
    </p:spTree>
    <p:extLst>
      <p:ext uri="{BB962C8B-B14F-4D97-AF65-F5344CB8AC3E}">
        <p14:creationId xmlns:p14="http://schemas.microsoft.com/office/powerpoint/2010/main" val="3401103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715962"/>
          </a:xfrm>
        </p:spPr>
        <p:txBody>
          <a:bodyPr/>
          <a:lstStyle/>
          <a:p>
            <a:pPr algn="ctr"/>
            <a:r>
              <a:rPr lang="en-US" sz="4000" dirty="0" smtClean="0"/>
              <a:t>Student Growth Percentile Examples</a:t>
            </a:r>
            <a:endParaRPr lang="en-US" sz="4000" dirty="0">
              <a:solidFill>
                <a:schemeClr val="tx1"/>
              </a:solidFill>
            </a:endParaRPr>
          </a:p>
        </p:txBody>
      </p:sp>
      <p:sp>
        <p:nvSpPr>
          <p:cNvPr id="4" name="Slide Number Placeholder 3"/>
          <p:cNvSpPr>
            <a:spLocks noGrp="1"/>
          </p:cNvSpPr>
          <p:nvPr>
            <p:ph type="sldNum" sz="quarter" idx="12"/>
          </p:nvPr>
        </p:nvSpPr>
        <p:spPr/>
        <p:txBody>
          <a:bodyPr/>
          <a:lstStyle/>
          <a:p>
            <a:fld id="{6F42FDE4-A7DD-41A7-A0A6-9B649FB43336}" type="slidenum">
              <a:rPr kumimoji="0" lang="en-US" smtClean="0"/>
              <a:t>11</a:t>
            </a:fld>
            <a:endParaRPr kumimoji="0" lang="en-US"/>
          </a:p>
        </p:txBody>
      </p:sp>
      <p:pic>
        <p:nvPicPr>
          <p:cNvPr id="7" name="Picture 6" descr="Screen Shot 2014-02-05 at 4.57.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04509"/>
            <a:ext cx="8458200" cy="5842000"/>
          </a:xfrm>
          <a:prstGeom prst="rect">
            <a:avLst/>
          </a:prstGeom>
        </p:spPr>
      </p:pic>
      <p:sp>
        <p:nvSpPr>
          <p:cNvPr id="9" name="Oval 8"/>
          <p:cNvSpPr/>
          <p:nvPr/>
        </p:nvSpPr>
        <p:spPr>
          <a:xfrm>
            <a:off x="5029201" y="1219200"/>
            <a:ext cx="1066800" cy="1676400"/>
          </a:xfrm>
          <a:prstGeom prst="ellipse">
            <a:avLst/>
          </a:prstGeom>
          <a:noFill/>
          <a:ln w="28575" cap="flat" cmpd="sng" algn="ctr">
            <a:solidFill>
              <a:srgbClr val="D1282E"/>
            </a:solidFill>
            <a:prstDash val="solid"/>
          </a:ln>
          <a:effectLst/>
        </p:spPr>
        <p:txBody>
          <a:bodyPr rtlCol="0" anchor="ctr"/>
          <a:lstStyle/>
          <a:p>
            <a:pPr algn="ctr">
              <a:defRPr/>
            </a:pPr>
            <a:endParaRPr lang="en-US" kern="0" smtClean="0">
              <a:solidFill>
                <a:srgbClr val="FFFFFF"/>
              </a:solidFill>
              <a:latin typeface="Arial"/>
            </a:endParaRPr>
          </a:p>
        </p:txBody>
      </p:sp>
      <p:sp>
        <p:nvSpPr>
          <p:cNvPr id="10" name="Oval 9"/>
          <p:cNvSpPr/>
          <p:nvPr/>
        </p:nvSpPr>
        <p:spPr>
          <a:xfrm>
            <a:off x="5105400" y="5029200"/>
            <a:ext cx="990601" cy="1676400"/>
          </a:xfrm>
          <a:prstGeom prst="ellipse">
            <a:avLst/>
          </a:prstGeom>
          <a:noFill/>
          <a:ln w="28575" cap="flat" cmpd="sng" algn="ctr">
            <a:solidFill>
              <a:srgbClr val="D1282E"/>
            </a:solidFill>
            <a:prstDash val="solid"/>
          </a:ln>
          <a:effectLst/>
        </p:spPr>
        <p:txBody>
          <a:bodyPr rtlCol="0" anchor="ctr"/>
          <a:lstStyle/>
          <a:p>
            <a:pPr algn="ctr">
              <a:defRPr/>
            </a:pPr>
            <a:endParaRPr lang="en-US" kern="0" smtClean="0">
              <a:solidFill>
                <a:srgbClr val="FFFFFF"/>
              </a:solidFill>
              <a:latin typeface="Arial"/>
            </a:endParaRPr>
          </a:p>
        </p:txBody>
      </p:sp>
    </p:spTree>
    <p:extLst>
      <p:ext uri="{BB962C8B-B14F-4D97-AF65-F5344CB8AC3E}">
        <p14:creationId xmlns:p14="http://schemas.microsoft.com/office/powerpoint/2010/main" val="1144727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pPr algn="ctr"/>
            <a:r>
              <a:rPr lang="en-US" sz="4000" dirty="0" smtClean="0"/>
              <a:t>Storage of SGPs</a:t>
            </a:r>
            <a:endParaRPr lang="en-US" sz="4000" dirty="0">
              <a:solidFill>
                <a:schemeClr val="tx1"/>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Handling and Storing mSGP </a:t>
            </a:r>
            <a:r>
              <a:rPr lang="en-US" b="1" dirty="0" smtClean="0"/>
              <a:t>Data</a:t>
            </a:r>
          </a:p>
          <a:p>
            <a:r>
              <a:rPr lang="en-US" dirty="0" smtClean="0"/>
              <a:t>The </a:t>
            </a:r>
            <a:r>
              <a:rPr lang="en-US" dirty="0"/>
              <a:t>Department strongly recommends that districts store mSGP data in each teacher's personnel file or in another secure manner that is easily accessible to the teacher (either electronically or on paper). </a:t>
            </a:r>
            <a:endParaRPr lang="en-US" dirty="0" smtClean="0"/>
          </a:p>
          <a:p>
            <a:r>
              <a:rPr lang="en-US" dirty="0" smtClean="0"/>
              <a:t>The </a:t>
            </a:r>
            <a:r>
              <a:rPr lang="en-US" dirty="0"/>
              <a:t>data should be handled in the secure manner you would treat, handle, and store any part of a confidential personnel record. </a:t>
            </a:r>
            <a:endParaRPr lang="en-US" dirty="0" smtClean="0"/>
          </a:p>
          <a:p>
            <a:r>
              <a:rPr lang="en-US" b="1" dirty="0" smtClean="0">
                <a:solidFill>
                  <a:srgbClr val="800000"/>
                </a:solidFill>
              </a:rPr>
              <a:t>Evaluation </a:t>
            </a:r>
            <a:r>
              <a:rPr lang="en-US" b="1" dirty="0">
                <a:solidFill>
                  <a:srgbClr val="800000"/>
                </a:solidFill>
              </a:rPr>
              <a:t>data of a particular employee shall be confidential in accordance with the TEACHNJ Act and N.J.S.A. 18A:6-120. and shall not be accessible to the public</a:t>
            </a:r>
            <a:r>
              <a:rPr lang="en-US" dirty="0"/>
              <a:t>. </a:t>
            </a:r>
            <a:endParaRPr lang="en-US" dirty="0"/>
          </a:p>
          <a:p>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12</a:t>
            </a:fld>
            <a:endParaRPr kumimoji="0" lang="en-US"/>
          </a:p>
        </p:txBody>
      </p:sp>
    </p:spTree>
    <p:extLst>
      <p:ext uri="{BB962C8B-B14F-4D97-AF65-F5344CB8AC3E}">
        <p14:creationId xmlns:p14="http://schemas.microsoft.com/office/powerpoint/2010/main" val="960512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lstStyle/>
          <a:p>
            <a:r>
              <a:rPr lang="en-US" sz="4800" dirty="0" smtClean="0"/>
              <a:t>Roles of ScIP for each school</a:t>
            </a:r>
            <a:endParaRPr lang="en-US" sz="4800"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13</a:t>
            </a:fld>
            <a:endParaRPr kumimoji="0" lang="en-US"/>
          </a:p>
        </p:txBody>
      </p:sp>
      <p:sp>
        <p:nvSpPr>
          <p:cNvPr id="3" name="Content Placeholder 2"/>
          <p:cNvSpPr>
            <a:spLocks noGrp="1"/>
          </p:cNvSpPr>
          <p:nvPr>
            <p:ph idx="1"/>
          </p:nvPr>
        </p:nvSpPr>
        <p:spPr>
          <a:xfrm>
            <a:off x="609600" y="1752600"/>
            <a:ext cx="8001000" cy="4114800"/>
          </a:xfrm>
        </p:spPr>
        <p:txBody>
          <a:bodyPr>
            <a:normAutofit fontScale="92500"/>
          </a:bodyPr>
          <a:lstStyle/>
          <a:p>
            <a:r>
              <a:rPr lang="en-US" dirty="0"/>
              <a:t>Each school is required to convene a </a:t>
            </a:r>
            <a:r>
              <a:rPr lang="en-US" b="1" dirty="0"/>
              <a:t>School Improvement Panel </a:t>
            </a:r>
            <a:r>
              <a:rPr lang="en-US" dirty="0"/>
              <a:t>(ScIP) that includes the principal, an assistant/vice principal, and at least one teacher. </a:t>
            </a:r>
            <a:endParaRPr lang="en-US" dirty="0" smtClean="0"/>
          </a:p>
          <a:p>
            <a:r>
              <a:rPr lang="en-US" dirty="0" smtClean="0"/>
              <a:t>This </a:t>
            </a:r>
            <a:r>
              <a:rPr lang="en-US" dirty="0"/>
              <a:t>group must ensure, oversee, and support </a:t>
            </a:r>
            <a:r>
              <a:rPr lang="en-US" b="1" dirty="0"/>
              <a:t>evaluation</a:t>
            </a:r>
            <a:r>
              <a:rPr lang="en-US" dirty="0"/>
              <a:t>, </a:t>
            </a:r>
            <a:r>
              <a:rPr lang="en-US" b="1" dirty="0"/>
              <a:t>professional development</a:t>
            </a:r>
            <a:r>
              <a:rPr lang="en-US" dirty="0"/>
              <a:t>, and </a:t>
            </a:r>
            <a:r>
              <a:rPr lang="en-US" b="1" dirty="0"/>
              <a:t>mentoring policies </a:t>
            </a:r>
            <a:r>
              <a:rPr lang="en-US" dirty="0"/>
              <a:t>within the school (see the AchieveNJ ScIP Overview). </a:t>
            </a:r>
            <a:endParaRPr lang="en-US" dirty="0" smtClean="0"/>
          </a:p>
          <a:p>
            <a:r>
              <a:rPr lang="en-US" dirty="0" smtClean="0"/>
              <a:t>Educators </a:t>
            </a:r>
            <a:r>
              <a:rPr lang="en-US" dirty="0"/>
              <a:t>should familiarize themselves with their ScIP and contact ScIP members with questions and feedback about school-level evaluation and support policies. </a:t>
            </a:r>
          </a:p>
          <a:p>
            <a:pPr lvl="0"/>
            <a:endParaRPr lang="en-US" dirty="0"/>
          </a:p>
        </p:txBody>
      </p:sp>
    </p:spTree>
    <p:extLst>
      <p:ext uri="{BB962C8B-B14F-4D97-AF65-F5344CB8AC3E}">
        <p14:creationId xmlns:p14="http://schemas.microsoft.com/office/powerpoint/2010/main" val="878513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8880" y="260648"/>
            <a:ext cx="6995120" cy="1143000"/>
          </a:xfrm>
        </p:spPr>
        <p:txBody>
          <a:bodyPr rtlCol="0">
            <a:noAutofit/>
          </a:bodyPr>
          <a:lstStyle/>
          <a:p>
            <a:pPr algn="l" fontAlgn="auto">
              <a:spcAft>
                <a:spcPts val="0"/>
              </a:spcAft>
              <a:defRPr/>
            </a:pPr>
            <a:r>
              <a:rPr lang="fr-CA" sz="4000" b="1" dirty="0" smtClean="0">
                <a:solidFill>
                  <a:schemeClr val="tx1">
                    <a:lumMod val="75000"/>
                    <a:lumOff val="25000"/>
                  </a:schemeClr>
                </a:solidFill>
              </a:rPr>
              <a:t>Professional Development</a:t>
            </a:r>
          </a:p>
        </p:txBody>
      </p:sp>
      <p:sp>
        <p:nvSpPr>
          <p:cNvPr id="4" name="Espace réservé du contenu 2"/>
          <p:cNvSpPr>
            <a:spLocks noGrp="1"/>
          </p:cNvSpPr>
          <p:nvPr>
            <p:ph idx="1"/>
          </p:nvPr>
        </p:nvSpPr>
        <p:spPr>
          <a:xfrm>
            <a:off x="533400" y="1600200"/>
            <a:ext cx="8181975" cy="4565104"/>
          </a:xfrm>
        </p:spPr>
        <p:txBody>
          <a:bodyPr rtlCol="0">
            <a:normAutofit fontScale="92500" lnSpcReduction="20000"/>
          </a:bodyPr>
          <a:lstStyle/>
          <a:p>
            <a:pPr lvl="0"/>
            <a:r>
              <a:rPr lang="en-US" b="1" dirty="0" smtClean="0">
                <a:solidFill>
                  <a:srgbClr val="800000"/>
                </a:solidFill>
              </a:rPr>
              <a:t>February 14</a:t>
            </a:r>
            <a:endParaRPr lang="en-US" b="1" dirty="0">
              <a:solidFill>
                <a:srgbClr val="800000"/>
              </a:solidFill>
            </a:endParaRPr>
          </a:p>
          <a:p>
            <a:pPr lvl="1"/>
            <a:r>
              <a:rPr lang="en-US" dirty="0" smtClean="0"/>
              <a:t>Student Growth Objectives</a:t>
            </a:r>
          </a:p>
          <a:p>
            <a:pPr lvl="2"/>
            <a:r>
              <a:rPr lang="en-US" dirty="0" smtClean="0"/>
              <a:t>Develop Post-Assessments</a:t>
            </a:r>
          </a:p>
          <a:p>
            <a:pPr lvl="2"/>
            <a:r>
              <a:rPr lang="en-US" dirty="0" smtClean="0"/>
              <a:t>Mid-Year Check-In</a:t>
            </a:r>
          </a:p>
          <a:p>
            <a:pPr lvl="2"/>
            <a:r>
              <a:rPr lang="en-US" dirty="0" smtClean="0"/>
              <a:t>Adjust Scales (if necessary) </a:t>
            </a:r>
          </a:p>
          <a:p>
            <a:pPr lvl="3"/>
            <a:r>
              <a:rPr lang="en-US" dirty="0" smtClean="0"/>
              <a:t>Note: If a scale needs to adjusted:</a:t>
            </a:r>
          </a:p>
          <a:p>
            <a:pPr lvl="4"/>
            <a:r>
              <a:rPr lang="en-US" dirty="0" smtClean="0"/>
              <a:t>Please check with supervisor (if you have one)</a:t>
            </a:r>
          </a:p>
          <a:p>
            <a:pPr lvl="4"/>
            <a:r>
              <a:rPr lang="en-US" dirty="0"/>
              <a:t>I</a:t>
            </a:r>
            <a:r>
              <a:rPr lang="en-US" dirty="0" smtClean="0"/>
              <a:t>t needs to be approved by the building principal</a:t>
            </a:r>
          </a:p>
          <a:p>
            <a:pPr lvl="1"/>
            <a:r>
              <a:rPr lang="en-US" dirty="0" smtClean="0"/>
              <a:t>Nurses </a:t>
            </a:r>
          </a:p>
          <a:p>
            <a:pPr lvl="2"/>
            <a:r>
              <a:rPr lang="en-US" dirty="0" smtClean="0"/>
              <a:t>Work on websites</a:t>
            </a:r>
          </a:p>
          <a:p>
            <a:pPr lvl="1"/>
            <a:r>
              <a:rPr lang="en-US" dirty="0" smtClean="0"/>
              <a:t>CST, Special Education Teachers</a:t>
            </a:r>
          </a:p>
          <a:p>
            <a:pPr lvl="2"/>
            <a:r>
              <a:rPr lang="en-US" dirty="0" smtClean="0"/>
              <a:t>IEP Revisions, PARCC Accommodations, etc.</a:t>
            </a:r>
          </a:p>
          <a:p>
            <a:pPr lvl="2"/>
            <a:endParaRPr lang="en-US" dirty="0" smtClean="0"/>
          </a:p>
          <a:p>
            <a:pPr lvl="0"/>
            <a:endParaRPr lang="en-US" sz="2800" dirty="0"/>
          </a:p>
        </p:txBody>
      </p:sp>
    </p:spTree>
    <p:extLst>
      <p:ext uri="{BB962C8B-B14F-4D97-AF65-F5344CB8AC3E}">
        <p14:creationId xmlns:p14="http://schemas.microsoft.com/office/powerpoint/2010/main" val="10585634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8880" y="260648"/>
            <a:ext cx="6995120" cy="1143000"/>
          </a:xfrm>
        </p:spPr>
        <p:txBody>
          <a:bodyPr rtlCol="0">
            <a:noAutofit/>
          </a:bodyPr>
          <a:lstStyle/>
          <a:p>
            <a:pPr algn="l" fontAlgn="auto">
              <a:spcAft>
                <a:spcPts val="0"/>
              </a:spcAft>
              <a:defRPr/>
            </a:pPr>
            <a:r>
              <a:rPr lang="fr-CA" sz="4000" b="1" dirty="0" smtClean="0">
                <a:solidFill>
                  <a:schemeClr val="tx1">
                    <a:lumMod val="75000"/>
                    <a:lumOff val="25000"/>
                  </a:schemeClr>
                </a:solidFill>
              </a:rPr>
              <a:t>Professional Development</a:t>
            </a:r>
          </a:p>
        </p:txBody>
      </p:sp>
      <p:sp>
        <p:nvSpPr>
          <p:cNvPr id="4" name="Espace réservé du contenu 2"/>
          <p:cNvSpPr>
            <a:spLocks noGrp="1"/>
          </p:cNvSpPr>
          <p:nvPr>
            <p:ph idx="1"/>
          </p:nvPr>
        </p:nvSpPr>
        <p:spPr>
          <a:xfrm>
            <a:off x="685800" y="1600200"/>
            <a:ext cx="8029575" cy="4648200"/>
          </a:xfrm>
        </p:spPr>
        <p:txBody>
          <a:bodyPr rtlCol="0">
            <a:normAutofit fontScale="70000" lnSpcReduction="20000"/>
          </a:bodyPr>
          <a:lstStyle/>
          <a:p>
            <a:pPr lvl="0"/>
            <a:r>
              <a:rPr lang="en-US" sz="3100" b="1" dirty="0" smtClean="0">
                <a:solidFill>
                  <a:srgbClr val="800000"/>
                </a:solidFill>
              </a:rPr>
              <a:t>February 18</a:t>
            </a:r>
          </a:p>
          <a:p>
            <a:pPr lvl="1"/>
            <a:r>
              <a:rPr lang="en-US" sz="2600" dirty="0" smtClean="0"/>
              <a:t>“Do Our Assessments Measure Up?”</a:t>
            </a:r>
          </a:p>
          <a:p>
            <a:pPr lvl="2"/>
            <a:r>
              <a:rPr lang="en-US" sz="2600" dirty="0" smtClean="0"/>
              <a:t>Teachers will try the online version of PARCC</a:t>
            </a:r>
          </a:p>
          <a:p>
            <a:pPr lvl="2"/>
            <a:r>
              <a:rPr lang="en-US" sz="2600" u="sng" dirty="0">
                <a:hlinkClick r:id="rId2"/>
              </a:rPr>
              <a:t>www.parcconline.org/computer-based-</a:t>
            </a:r>
            <a:r>
              <a:rPr lang="en-US" sz="2600" u="sng" dirty="0" smtClean="0">
                <a:hlinkClick r:id="rId2"/>
              </a:rPr>
              <a:t>samples</a:t>
            </a:r>
            <a:endParaRPr lang="en-US" sz="2600" u="sng" dirty="0"/>
          </a:p>
          <a:p>
            <a:pPr lvl="3"/>
            <a:r>
              <a:rPr lang="en-US" sz="2600" dirty="0" smtClean="0"/>
              <a:t>Go </a:t>
            </a:r>
            <a:r>
              <a:rPr lang="en-US" sz="2600" dirty="0"/>
              <a:t>directly to the test items in </a:t>
            </a:r>
            <a:r>
              <a:rPr lang="en-US" sz="2600" dirty="0">
                <a:hlinkClick r:id="rId3"/>
              </a:rPr>
              <a:t>grades 3-5</a:t>
            </a:r>
            <a:r>
              <a:rPr lang="en-US" sz="2600" dirty="0"/>
              <a:t>, </a:t>
            </a:r>
            <a:r>
              <a:rPr lang="en-US" sz="2600" dirty="0">
                <a:hlinkClick r:id="rId4"/>
              </a:rPr>
              <a:t>grades 6-8</a:t>
            </a:r>
            <a:r>
              <a:rPr lang="en-US" sz="2600" dirty="0"/>
              <a:t> and </a:t>
            </a:r>
            <a:r>
              <a:rPr lang="en-US" sz="2600" dirty="0">
                <a:hlinkClick r:id="rId5"/>
              </a:rPr>
              <a:t>high </a:t>
            </a:r>
            <a:r>
              <a:rPr lang="en-US" sz="2600" dirty="0" smtClean="0">
                <a:hlinkClick r:id="rId5"/>
              </a:rPr>
              <a:t>school</a:t>
            </a:r>
            <a:endParaRPr lang="en-US" sz="2600" dirty="0" smtClean="0"/>
          </a:p>
          <a:p>
            <a:pPr lvl="3"/>
            <a:r>
              <a:rPr lang="en-US" sz="2600" dirty="0" smtClean="0"/>
              <a:t>It has sample ELA and Math questions</a:t>
            </a:r>
          </a:p>
          <a:p>
            <a:pPr lvl="1"/>
            <a:r>
              <a:rPr lang="en-US" sz="2600" dirty="0" smtClean="0"/>
              <a:t>Take Online Professional Development</a:t>
            </a:r>
          </a:p>
          <a:p>
            <a:pPr lvl="2"/>
            <a:r>
              <a:rPr lang="en-US" sz="2600" dirty="0"/>
              <a:t> </a:t>
            </a:r>
            <a:r>
              <a:rPr lang="en-US" sz="2600" dirty="0">
                <a:hlinkClick r:id="rId6"/>
              </a:rPr>
              <a:t>http://www.veronaschools.org/Page/</a:t>
            </a:r>
            <a:r>
              <a:rPr lang="en-US" sz="2600" dirty="0" smtClean="0">
                <a:hlinkClick r:id="rId6"/>
              </a:rPr>
              <a:t>3614</a:t>
            </a:r>
            <a:r>
              <a:rPr lang="en-US" sz="2600" dirty="0" smtClean="0"/>
              <a:t> </a:t>
            </a:r>
          </a:p>
          <a:p>
            <a:pPr lvl="1"/>
            <a:r>
              <a:rPr lang="en-US" sz="2600" dirty="0" smtClean="0"/>
              <a:t>Reading Workshop</a:t>
            </a:r>
          </a:p>
          <a:p>
            <a:pPr lvl="1"/>
            <a:r>
              <a:rPr lang="en-US" sz="2600" dirty="0" smtClean="0"/>
              <a:t>Work on UbD Units</a:t>
            </a:r>
          </a:p>
          <a:p>
            <a:pPr lvl="2"/>
            <a:r>
              <a:rPr lang="en-US" sz="2600" dirty="0"/>
              <a:t>Review &amp; Revise Performance Based Tasks/Assessments (Stage 2)</a:t>
            </a:r>
          </a:p>
          <a:p>
            <a:pPr lvl="2"/>
            <a:r>
              <a:rPr lang="en-US" sz="2600" dirty="0"/>
              <a:t>Revise Activities/Lessons (Stage 3</a:t>
            </a:r>
            <a:r>
              <a:rPr lang="en-US" sz="2600" dirty="0" smtClean="0"/>
              <a:t>)</a:t>
            </a:r>
            <a:endParaRPr lang="en-US" sz="2600" dirty="0"/>
          </a:p>
          <a:p>
            <a:pPr lvl="2"/>
            <a:endParaRPr lang="en-US" dirty="0" smtClean="0"/>
          </a:p>
          <a:p>
            <a:pPr lvl="0"/>
            <a:endParaRPr lang="en-US" sz="2800" dirty="0"/>
          </a:p>
        </p:txBody>
      </p:sp>
    </p:spTree>
    <p:extLst>
      <p:ext uri="{BB962C8B-B14F-4D97-AF65-F5344CB8AC3E}">
        <p14:creationId xmlns:p14="http://schemas.microsoft.com/office/powerpoint/2010/main" val="8691215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8880" y="260648"/>
            <a:ext cx="6995120" cy="1143000"/>
          </a:xfrm>
        </p:spPr>
        <p:txBody>
          <a:bodyPr rtlCol="0">
            <a:noAutofit/>
          </a:bodyPr>
          <a:lstStyle/>
          <a:p>
            <a:pPr algn="l" fontAlgn="auto">
              <a:spcAft>
                <a:spcPts val="0"/>
              </a:spcAft>
              <a:defRPr/>
            </a:pPr>
            <a:r>
              <a:rPr lang="fr-CA" sz="4000" b="1" dirty="0" smtClean="0">
                <a:solidFill>
                  <a:schemeClr val="tx1">
                    <a:lumMod val="75000"/>
                    <a:lumOff val="25000"/>
                  </a:schemeClr>
                </a:solidFill>
              </a:rPr>
              <a:t>Professional Development</a:t>
            </a:r>
          </a:p>
        </p:txBody>
      </p:sp>
      <p:sp>
        <p:nvSpPr>
          <p:cNvPr id="4" name="Espace réservé du contenu 2"/>
          <p:cNvSpPr>
            <a:spLocks noGrp="1"/>
          </p:cNvSpPr>
          <p:nvPr>
            <p:ph idx="1"/>
          </p:nvPr>
        </p:nvSpPr>
        <p:spPr>
          <a:xfrm>
            <a:off x="685800" y="1600200"/>
            <a:ext cx="8029575" cy="4565104"/>
          </a:xfrm>
        </p:spPr>
        <p:txBody>
          <a:bodyPr rtlCol="0">
            <a:normAutofit lnSpcReduction="10000"/>
          </a:bodyPr>
          <a:lstStyle/>
          <a:p>
            <a:pPr lvl="0"/>
            <a:r>
              <a:rPr lang="en-US" b="1" dirty="0" smtClean="0">
                <a:solidFill>
                  <a:srgbClr val="800000"/>
                </a:solidFill>
              </a:rPr>
              <a:t>March 14</a:t>
            </a:r>
          </a:p>
          <a:p>
            <a:pPr lvl="1"/>
            <a:r>
              <a:rPr lang="en-US" dirty="0" smtClean="0"/>
              <a:t>Grade Student Growth Objective Post-Assessments (if given)</a:t>
            </a:r>
          </a:p>
          <a:p>
            <a:pPr lvl="2"/>
            <a:r>
              <a:rPr lang="en-US" dirty="0" smtClean="0"/>
              <a:t>Review &amp; Reflect on student growth (pre to post)</a:t>
            </a:r>
          </a:p>
          <a:p>
            <a:pPr lvl="2"/>
            <a:r>
              <a:rPr lang="en-US" dirty="0" smtClean="0"/>
              <a:t>Enter Data and determine score according to defined scale</a:t>
            </a:r>
          </a:p>
          <a:p>
            <a:pPr lvl="1"/>
            <a:r>
              <a:rPr lang="en-US" dirty="0" smtClean="0"/>
              <a:t>Reading Workshop</a:t>
            </a:r>
          </a:p>
          <a:p>
            <a:pPr lvl="1"/>
            <a:r>
              <a:rPr lang="en-US" dirty="0" smtClean="0"/>
              <a:t>Work on UbD Units</a:t>
            </a:r>
            <a:endParaRPr lang="en-US" dirty="0"/>
          </a:p>
          <a:p>
            <a:pPr lvl="2"/>
            <a:r>
              <a:rPr lang="en-US" dirty="0"/>
              <a:t>Any cross-curricular connections</a:t>
            </a:r>
            <a:r>
              <a:rPr lang="en-US" dirty="0" smtClean="0"/>
              <a:t>?</a:t>
            </a:r>
          </a:p>
          <a:p>
            <a:pPr lvl="2"/>
            <a:r>
              <a:rPr lang="en-US" dirty="0" smtClean="0"/>
              <a:t>Review &amp; Revise Performance Based Tasks/Assessments (Stage 2)</a:t>
            </a:r>
          </a:p>
          <a:p>
            <a:pPr lvl="2"/>
            <a:r>
              <a:rPr lang="en-US" dirty="0" smtClean="0"/>
              <a:t>Revise Activities/Lessons (Stage 3)</a:t>
            </a:r>
          </a:p>
        </p:txBody>
      </p:sp>
    </p:spTree>
    <p:extLst>
      <p:ext uri="{BB962C8B-B14F-4D97-AF65-F5344CB8AC3E}">
        <p14:creationId xmlns:p14="http://schemas.microsoft.com/office/powerpoint/2010/main" val="41047811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Official Waiver Process</a:t>
            </a:r>
            <a:endParaRPr lang="en-US" sz="4000" dirty="0">
              <a:solidFill>
                <a:schemeClr val="tx1"/>
              </a:solidFill>
            </a:endParaRPr>
          </a:p>
        </p:txBody>
      </p:sp>
      <p:sp>
        <p:nvSpPr>
          <p:cNvPr id="3" name="Content Placeholder 2"/>
          <p:cNvSpPr>
            <a:spLocks noGrp="1"/>
          </p:cNvSpPr>
          <p:nvPr>
            <p:ph idx="1"/>
          </p:nvPr>
        </p:nvSpPr>
        <p:spPr>
          <a:xfrm>
            <a:off x="609600" y="1752600"/>
            <a:ext cx="8001000" cy="4114800"/>
          </a:xfrm>
        </p:spPr>
        <p:txBody>
          <a:bodyPr>
            <a:normAutofit fontScale="77500" lnSpcReduction="20000"/>
          </a:bodyPr>
          <a:lstStyle/>
          <a:p>
            <a:pPr marL="0" indent="0">
              <a:buNone/>
            </a:pPr>
            <a:r>
              <a:rPr lang="en-US" b="1" dirty="0"/>
              <a:t>C. Official Waiver Process </a:t>
            </a:r>
            <a:r>
              <a:rPr lang="en-US" dirty="0" smtClean="0"/>
              <a:t>(from AchieveNJ </a:t>
            </a:r>
            <a:r>
              <a:rPr lang="en-US" dirty="0"/>
              <a:t>and Professional Development Update 11-19-</a:t>
            </a:r>
            <a:r>
              <a:rPr lang="en-US" dirty="0" smtClean="0"/>
              <a:t>13,page 4) </a:t>
            </a:r>
            <a:endParaRPr lang="en-US" dirty="0"/>
          </a:p>
          <a:p>
            <a:r>
              <a:rPr lang="en-US" dirty="0"/>
              <a:t>As you know evaluation regulations were adopted on September 11, 2013 and became effective on October 5th. Therefore, districts seeking a waiver for some component(s) of the regulations can now apply through the official State Board process. To do this, the district should complete the form found at </a:t>
            </a:r>
            <a:r>
              <a:rPr lang="en-US" dirty="0">
                <a:hlinkClick r:id="rId2"/>
              </a:rPr>
              <a:t>http://www.state.nj.us/education/sboe/ew</a:t>
            </a:r>
            <a:r>
              <a:rPr lang="en-US" dirty="0" smtClean="0">
                <a:hlinkClick r:id="rId2"/>
              </a:rPr>
              <a:t>/</a:t>
            </a:r>
            <a:r>
              <a:rPr lang="en-US" dirty="0" smtClean="0"/>
              <a:t>  </a:t>
            </a:r>
            <a:r>
              <a:rPr lang="en-US" dirty="0"/>
              <a:t>and submit it to the county office. </a:t>
            </a:r>
            <a:endParaRPr lang="en-US" dirty="0"/>
          </a:p>
          <a:p>
            <a:r>
              <a:rPr lang="en-US" b="1" dirty="0"/>
              <a:t>Please note: Districts that applied for and received flexibility for some component(s) of the regulations from the Office of Evaluation this summer do not need to follow the process explained above. </a:t>
            </a:r>
            <a:r>
              <a:rPr lang="en-US" dirty="0"/>
              <a:t>Instead, these districts will be contacted by the Office of Evaluation with more instructions about an expedited process. Any district with an approved flexibility request that is not contacted by November 22, 2013 should email </a:t>
            </a:r>
            <a:r>
              <a:rPr lang="en-US" dirty="0">
                <a:hlinkClick r:id="rId3"/>
              </a:rPr>
              <a:t>educatorevaluation@doe.state.nj.us</a:t>
            </a:r>
            <a:r>
              <a:rPr lang="en-US" dirty="0"/>
              <a:t>. </a:t>
            </a:r>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2</a:t>
            </a:fld>
            <a:endParaRPr kumimoji="0" lang="en-US"/>
          </a:p>
        </p:txBody>
      </p:sp>
    </p:spTree>
    <p:extLst>
      <p:ext uri="{BB962C8B-B14F-4D97-AF65-F5344CB8AC3E}">
        <p14:creationId xmlns:p14="http://schemas.microsoft.com/office/powerpoint/2010/main" val="13990197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p>
            <a:r>
              <a:rPr lang="en-US" dirty="0" smtClean="0"/>
              <a:t>Assessing &amp; Adjusting SGOs</a:t>
            </a:r>
            <a:endParaRPr lang="en-US" dirty="0"/>
          </a:p>
        </p:txBody>
      </p:sp>
      <p:pic>
        <p:nvPicPr>
          <p:cNvPr id="6" name="Content Placeholder 5" descr="Screen Shot 2013-09-19 at 11.52.4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56" b="1123"/>
          <a:stretch/>
        </p:blipFill>
        <p:spPr>
          <a:xfrm>
            <a:off x="571500" y="1376955"/>
            <a:ext cx="8001000" cy="5110032"/>
          </a:xfrm>
        </p:spPr>
      </p:pic>
      <p:sp>
        <p:nvSpPr>
          <p:cNvPr id="4" name="Slide Number Placeholder 3"/>
          <p:cNvSpPr>
            <a:spLocks noGrp="1"/>
          </p:cNvSpPr>
          <p:nvPr>
            <p:ph type="sldNum" sz="quarter" idx="12"/>
          </p:nvPr>
        </p:nvSpPr>
        <p:spPr/>
        <p:txBody>
          <a:bodyPr/>
          <a:lstStyle/>
          <a:p>
            <a:fld id="{6F42FDE4-A7DD-41A7-A0A6-9B649FB43336}" type="slidenum">
              <a:rPr kumimoji="0" lang="en-US" smtClean="0"/>
              <a:t>3</a:t>
            </a:fld>
            <a:endParaRPr kumimoji="0" lang="en-US"/>
          </a:p>
        </p:txBody>
      </p:sp>
    </p:spTree>
    <p:extLst>
      <p:ext uri="{BB962C8B-B14F-4D97-AF65-F5344CB8AC3E}">
        <p14:creationId xmlns:p14="http://schemas.microsoft.com/office/powerpoint/2010/main" val="19087799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lstStyle/>
          <a:p>
            <a:r>
              <a:rPr lang="en-US" sz="4800" dirty="0" smtClean="0"/>
              <a:t>SGO Steps 1 – 5</a:t>
            </a:r>
            <a:endParaRPr lang="en-US" sz="4800" dirty="0"/>
          </a:p>
        </p:txBody>
      </p:sp>
      <p:pic>
        <p:nvPicPr>
          <p:cNvPr id="5" name="Content Placeholder 4" descr="Screen Shot 2013-09-17 at 8.39.10 PM.png"/>
          <p:cNvPicPr>
            <a:picLocks noGrp="1" noChangeAspect="1"/>
          </p:cNvPicPr>
          <p:nvPr>
            <p:ph idx="1"/>
          </p:nvPr>
        </p:nvPicPr>
        <p:blipFill>
          <a:blip r:embed="rId2">
            <a:extLst>
              <a:ext uri="{28A0092B-C50C-407E-A947-70E740481C1C}">
                <a14:useLocalDpi xmlns:a14="http://schemas.microsoft.com/office/drawing/2010/main" val="0"/>
              </a:ext>
            </a:extLst>
          </a:blip>
          <a:srcRect l="144" r="144"/>
          <a:stretch>
            <a:fillRect/>
          </a:stretch>
        </p:blipFill>
        <p:spPr>
          <a:xfrm>
            <a:off x="609600" y="1524000"/>
            <a:ext cx="7620000" cy="4876800"/>
          </a:xfrm>
        </p:spPr>
      </p:pic>
      <p:sp>
        <p:nvSpPr>
          <p:cNvPr id="4" name="Slide Number Placeholder 3"/>
          <p:cNvSpPr>
            <a:spLocks noGrp="1"/>
          </p:cNvSpPr>
          <p:nvPr>
            <p:ph type="sldNum" sz="quarter" idx="12"/>
          </p:nvPr>
        </p:nvSpPr>
        <p:spPr/>
        <p:txBody>
          <a:bodyPr/>
          <a:lstStyle/>
          <a:p>
            <a:fld id="{6F42FDE4-A7DD-41A7-A0A6-9B649FB43336}" type="slidenum">
              <a:rPr kumimoji="0" lang="en-US" smtClean="0"/>
              <a:t>4</a:t>
            </a:fld>
            <a:endParaRPr kumimoji="0" lang="en-US"/>
          </a:p>
        </p:txBody>
      </p:sp>
    </p:spTree>
    <p:extLst>
      <p:ext uri="{BB962C8B-B14F-4D97-AF65-F5344CB8AC3E}">
        <p14:creationId xmlns:p14="http://schemas.microsoft.com/office/powerpoint/2010/main" val="7160640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Marzano</a:t>
            </a:r>
            <a:endParaRPr lang="en-US" sz="4000" dirty="0">
              <a:solidFill>
                <a:schemeClr val="tx1"/>
              </a:solidFill>
            </a:endParaRPr>
          </a:p>
        </p:txBody>
      </p:sp>
      <p:sp>
        <p:nvSpPr>
          <p:cNvPr id="3" name="Content Placeholder 2"/>
          <p:cNvSpPr>
            <a:spLocks noGrp="1"/>
          </p:cNvSpPr>
          <p:nvPr>
            <p:ph idx="1"/>
          </p:nvPr>
        </p:nvSpPr>
        <p:spPr/>
        <p:txBody>
          <a:bodyPr>
            <a:normAutofit/>
          </a:bodyPr>
          <a:lstStyle/>
          <a:p>
            <a:r>
              <a:rPr lang="en-US" dirty="0" smtClean="0"/>
              <a:t>Second Round Check-In</a:t>
            </a:r>
          </a:p>
          <a:p>
            <a:r>
              <a:rPr lang="en-US" dirty="0" smtClean="0"/>
              <a:t>Third Round </a:t>
            </a:r>
          </a:p>
          <a:p>
            <a:pPr lvl="1"/>
            <a:r>
              <a:rPr lang="en-US" dirty="0" smtClean="0"/>
              <a:t>Unannounced and Short (at least 20 minutes)</a:t>
            </a:r>
          </a:p>
          <a:p>
            <a:pPr lvl="1"/>
            <a:r>
              <a:rPr lang="en-US" dirty="0" smtClean="0"/>
              <a:t>Post-conference</a:t>
            </a:r>
          </a:p>
          <a:p>
            <a:r>
              <a:rPr lang="en-US" dirty="0" smtClean="0"/>
              <a:t>Elements in Domains #1-4 </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5</a:t>
            </a:fld>
            <a:endParaRPr kumimoji="0" lang="en-US"/>
          </a:p>
        </p:txBody>
      </p:sp>
    </p:spTree>
    <p:extLst>
      <p:ext uri="{BB962C8B-B14F-4D97-AF65-F5344CB8AC3E}">
        <p14:creationId xmlns:p14="http://schemas.microsoft.com/office/powerpoint/2010/main" val="26930026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Marzano (Domain 1)</a:t>
            </a:r>
            <a:endParaRPr lang="en-US" sz="4000" dirty="0">
              <a:solidFill>
                <a:schemeClr val="tx1"/>
              </a:solidFill>
            </a:endParaRPr>
          </a:p>
        </p:txBody>
      </p:sp>
      <p:sp>
        <p:nvSpPr>
          <p:cNvPr id="4" name="Slide Number Placeholder 3"/>
          <p:cNvSpPr>
            <a:spLocks noGrp="1"/>
          </p:cNvSpPr>
          <p:nvPr>
            <p:ph type="sldNum" sz="quarter" idx="12"/>
          </p:nvPr>
        </p:nvSpPr>
        <p:spPr/>
        <p:txBody>
          <a:bodyPr/>
          <a:lstStyle/>
          <a:p>
            <a:fld id="{6F42FDE4-A7DD-41A7-A0A6-9B649FB43336}" type="slidenum">
              <a:rPr kumimoji="0" lang="en-US" smtClean="0"/>
              <a:t>6</a:t>
            </a:fld>
            <a:endParaRPr kumimoji="0" lang="en-US"/>
          </a:p>
        </p:txBody>
      </p:sp>
      <p:pic>
        <p:nvPicPr>
          <p:cNvPr id="7" name="Picture 6" descr="Screen Shot 2014-02-05 at 11.59.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19200"/>
            <a:ext cx="7696200" cy="5638800"/>
          </a:xfrm>
          <a:prstGeom prst="rect">
            <a:avLst/>
          </a:prstGeom>
        </p:spPr>
      </p:pic>
    </p:spTree>
    <p:extLst>
      <p:ext uri="{BB962C8B-B14F-4D97-AF65-F5344CB8AC3E}">
        <p14:creationId xmlns:p14="http://schemas.microsoft.com/office/powerpoint/2010/main" val="22483026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Marzano (Domains 2,3,4)</a:t>
            </a:r>
            <a:endParaRPr lang="en-US" sz="4000" dirty="0">
              <a:solidFill>
                <a:schemeClr val="tx1"/>
              </a:solidFill>
            </a:endParaRPr>
          </a:p>
        </p:txBody>
      </p:sp>
      <p:sp>
        <p:nvSpPr>
          <p:cNvPr id="4" name="Slide Number Placeholder 3"/>
          <p:cNvSpPr>
            <a:spLocks noGrp="1"/>
          </p:cNvSpPr>
          <p:nvPr>
            <p:ph type="sldNum" sz="quarter" idx="12"/>
          </p:nvPr>
        </p:nvSpPr>
        <p:spPr/>
        <p:txBody>
          <a:bodyPr/>
          <a:lstStyle/>
          <a:p>
            <a:fld id="{6F42FDE4-A7DD-41A7-A0A6-9B649FB43336}" type="slidenum">
              <a:rPr kumimoji="0" lang="en-US" smtClean="0"/>
              <a:t>7</a:t>
            </a:fld>
            <a:endParaRPr kumimoji="0" lang="en-US"/>
          </a:p>
        </p:txBody>
      </p:sp>
      <p:pic>
        <p:nvPicPr>
          <p:cNvPr id="3" name="Picture 2" descr="Screen Shot 2014-02-05 at 12.09.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02856"/>
            <a:ext cx="7924800" cy="5524500"/>
          </a:xfrm>
          <a:prstGeom prst="rect">
            <a:avLst/>
          </a:prstGeom>
        </p:spPr>
      </p:pic>
    </p:spTree>
    <p:extLst>
      <p:ext uri="{BB962C8B-B14F-4D97-AF65-F5344CB8AC3E}">
        <p14:creationId xmlns:p14="http://schemas.microsoft.com/office/powerpoint/2010/main" val="11674679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Student Growth Percentiles for each qualifying teacher is released</a:t>
            </a:r>
            <a:endParaRPr lang="en-US" sz="4000" dirty="0">
              <a:solidFill>
                <a:schemeClr val="tx1"/>
              </a:solidFill>
            </a:endParaRPr>
          </a:p>
        </p:txBody>
      </p:sp>
      <p:sp>
        <p:nvSpPr>
          <p:cNvPr id="3" name="Content Placeholder 2"/>
          <p:cNvSpPr>
            <a:spLocks noGrp="1"/>
          </p:cNvSpPr>
          <p:nvPr>
            <p:ph idx="1"/>
          </p:nvPr>
        </p:nvSpPr>
        <p:spPr>
          <a:xfrm>
            <a:off x="571500" y="1676400"/>
            <a:ext cx="8001000" cy="4343400"/>
          </a:xfrm>
        </p:spPr>
        <p:txBody>
          <a:bodyPr>
            <a:normAutofit fontScale="92500" lnSpcReduction="20000"/>
          </a:bodyPr>
          <a:lstStyle/>
          <a:p>
            <a:r>
              <a:rPr lang="en-US" dirty="0"/>
              <a:t>On February 4, 2014, the Department published a </a:t>
            </a:r>
            <a:r>
              <a:rPr lang="en-US" dirty="0">
                <a:hlinkClick r:id="rId2"/>
              </a:rPr>
              <a:t>broadcast memo</a:t>
            </a:r>
            <a:r>
              <a:rPr lang="en-US" dirty="0"/>
              <a:t> describing secure district access to 2012-13 median Student Growth Percentile (mSGP) data for all qualifying teachers. </a:t>
            </a:r>
            <a:endParaRPr lang="en-US" dirty="0" smtClean="0"/>
          </a:p>
          <a:p>
            <a:r>
              <a:rPr lang="en-US" b="1" dirty="0" smtClean="0"/>
              <a:t>This </a:t>
            </a:r>
            <a:r>
              <a:rPr lang="en-US" b="1" dirty="0"/>
              <a:t>data does not have any consequences for this year's evaluation</a:t>
            </a:r>
            <a:r>
              <a:rPr lang="en-US" dirty="0"/>
              <a:t> as it describes student growth from last school year.  </a:t>
            </a:r>
            <a:endParaRPr lang="en-US" dirty="0" smtClean="0"/>
          </a:p>
          <a:p>
            <a:r>
              <a:rPr lang="en-US" dirty="0" smtClean="0"/>
              <a:t>Instead</a:t>
            </a:r>
            <a:r>
              <a:rPr lang="en-US" dirty="0"/>
              <a:t>, the information is being provided primarily to help districts and the Department to examine the data quality, consider related professional development opportunities, and prepare for the distribution of the first official mSGP scores (for 2013-14) next year when they will count for 30% of qualifying teachers' evaluations</a:t>
            </a:r>
            <a:r>
              <a:rPr lang="en-US" dirty="0" smtClean="0"/>
              <a:t>.</a:t>
            </a:r>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8</a:t>
            </a:fld>
            <a:endParaRPr kumimoji="0" lang="en-US"/>
          </a:p>
        </p:txBody>
      </p:sp>
    </p:spTree>
    <p:extLst>
      <p:ext uri="{BB962C8B-B14F-4D97-AF65-F5344CB8AC3E}">
        <p14:creationId xmlns:p14="http://schemas.microsoft.com/office/powerpoint/2010/main" val="18557243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Student Growth Percentiles for each qualifying </a:t>
            </a:r>
            <a:r>
              <a:rPr lang="en-US" sz="4000" dirty="0"/>
              <a:t>t</a:t>
            </a:r>
            <a:r>
              <a:rPr lang="en-US" sz="4000" dirty="0" smtClean="0"/>
              <a:t>eacher is released</a:t>
            </a:r>
            <a:endParaRPr lang="en-US" sz="4000" dirty="0">
              <a:solidFill>
                <a:schemeClr val="tx1"/>
              </a:solidFill>
            </a:endParaRPr>
          </a:p>
        </p:txBody>
      </p:sp>
      <p:sp>
        <p:nvSpPr>
          <p:cNvPr id="3" name="Content Placeholder 2"/>
          <p:cNvSpPr>
            <a:spLocks noGrp="1"/>
          </p:cNvSpPr>
          <p:nvPr>
            <p:ph idx="1"/>
          </p:nvPr>
        </p:nvSpPr>
        <p:spPr>
          <a:xfrm>
            <a:off x="571500" y="1676400"/>
            <a:ext cx="8001000" cy="4343400"/>
          </a:xfrm>
        </p:spPr>
        <p:txBody>
          <a:bodyPr>
            <a:normAutofit fontScale="92500" lnSpcReduction="20000"/>
          </a:bodyPr>
          <a:lstStyle/>
          <a:p>
            <a:r>
              <a:rPr lang="en-US" dirty="0"/>
              <a:t>District leaders were provided access to a summary of all teacher mSGP scores, as well as individual reports for each teacher indicating his/her 2012-13 mSGP.  </a:t>
            </a:r>
          </a:p>
          <a:p>
            <a:r>
              <a:rPr lang="en-US" dirty="0" smtClean="0"/>
              <a:t>School </a:t>
            </a:r>
            <a:r>
              <a:rPr lang="en-US" dirty="0"/>
              <a:t>principals and supervisors </a:t>
            </a:r>
            <a:r>
              <a:rPr lang="en-US" dirty="0" smtClean="0"/>
              <a:t>will share </a:t>
            </a:r>
            <a:r>
              <a:rPr lang="en-US" dirty="0"/>
              <a:t>these confidential reports with each teacher with the goal of connecting the mSGP to elements of the teacher's practice and to professional learning opportunities. </a:t>
            </a:r>
            <a:endParaRPr lang="en-US" dirty="0" smtClean="0"/>
          </a:p>
          <a:p>
            <a:r>
              <a:rPr lang="en-US" dirty="0" smtClean="0"/>
              <a:t>Please </a:t>
            </a:r>
            <a:r>
              <a:rPr lang="en-US" b="1" dirty="0"/>
              <a:t>view the </a:t>
            </a:r>
            <a:r>
              <a:rPr lang="en-US" b="1" dirty="0" smtClean="0"/>
              <a:t>detailed </a:t>
            </a:r>
            <a:r>
              <a:rPr lang="en-US" b="1" dirty="0">
                <a:hlinkClick r:id="rId2"/>
              </a:rPr>
              <a:t>User Guide for the Teacher mSGP Report</a:t>
            </a:r>
            <a:r>
              <a:rPr lang="en-US" dirty="0"/>
              <a:t> </a:t>
            </a:r>
            <a:r>
              <a:rPr lang="en-US" dirty="0" smtClean="0"/>
              <a:t>(see attached) for </a:t>
            </a:r>
            <a:r>
              <a:rPr lang="en-US" dirty="0"/>
              <a:t>background on the use of growth measures, a detailed explanation of the calculation of mSGP scores and how they convert to evaluation scores, and suggestions for sharing the data and using it to inform professional growth.</a:t>
            </a:r>
          </a:p>
          <a:p>
            <a:endParaRPr lang="en-US" dirty="0"/>
          </a:p>
        </p:txBody>
      </p:sp>
      <p:sp>
        <p:nvSpPr>
          <p:cNvPr id="4" name="Slide Number Placeholder 3"/>
          <p:cNvSpPr>
            <a:spLocks noGrp="1"/>
          </p:cNvSpPr>
          <p:nvPr>
            <p:ph type="sldNum" sz="quarter" idx="12"/>
          </p:nvPr>
        </p:nvSpPr>
        <p:spPr/>
        <p:txBody>
          <a:bodyPr/>
          <a:lstStyle/>
          <a:p>
            <a:fld id="{6F42FDE4-A7DD-41A7-A0A6-9B649FB43336}" type="slidenum">
              <a:rPr kumimoji="0" lang="en-US" smtClean="0"/>
              <a:t>9</a:t>
            </a:fld>
            <a:endParaRPr kumimoji="0" lang="en-US"/>
          </a:p>
        </p:txBody>
      </p:sp>
    </p:spTree>
    <p:extLst>
      <p:ext uri="{BB962C8B-B14F-4D97-AF65-F5344CB8AC3E}">
        <p14:creationId xmlns:p14="http://schemas.microsoft.com/office/powerpoint/2010/main" val="3512766903"/>
      </p:ext>
    </p:extLst>
  </p:cSld>
  <p:clrMapOvr>
    <a:masterClrMapping/>
  </p:clrMapOvr>
  <p:timing>
    <p:tnLst>
      <p:par>
        <p:cTn xmlns:p14="http://schemas.microsoft.com/office/powerpoint/2010/mai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RR DQ5_201202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Lucida Grande"/>
        <a:ea typeface="Osaka"/>
        <a:cs typeface=""/>
      </a:majorFont>
      <a:minorFont>
        <a:latin typeface="Lucida Grande"/>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16" charset="0"/>
            <a:ea typeface="ヒラギノ角ゴ Pro W3" pitchFamily="16" charset="-128"/>
          </a:defRPr>
        </a:defPPr>
      </a:lstStyle>
    </a:lnDef>
  </a:objectDefaults>
  <a:extraClrSchemeLst>
    <a:extraClrScheme>
      <a:clrScheme name="Office Theme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BoardUpdate_August2011_Revised</Template>
  <TotalTime>40069</TotalTime>
  <Words>866</Words>
  <Application>Microsoft Macintosh PowerPoint</Application>
  <PresentationFormat>On-screen Show (4:3)</PresentationFormat>
  <Paragraphs>99</Paragraphs>
  <Slides>16</Slides>
  <Notes>1</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1_Office Theme</vt:lpstr>
      <vt:lpstr>2_Office Theme</vt:lpstr>
      <vt:lpstr>3_Office Theme</vt:lpstr>
      <vt:lpstr>IRR DQ5_20120209</vt:lpstr>
      <vt:lpstr>4_Office Theme</vt:lpstr>
      <vt:lpstr>Travelogue</vt:lpstr>
      <vt:lpstr>DEAC Meeting Agenda  February 6, 2014</vt:lpstr>
      <vt:lpstr>Official Waiver Process</vt:lpstr>
      <vt:lpstr>Assessing &amp; Adjusting SGOs</vt:lpstr>
      <vt:lpstr>SGO Steps 1 – 5</vt:lpstr>
      <vt:lpstr>Marzano</vt:lpstr>
      <vt:lpstr>Marzano (Domain 1)</vt:lpstr>
      <vt:lpstr>Marzano (Domains 2,3,4)</vt:lpstr>
      <vt:lpstr>Student Growth Percentiles for each qualifying teacher is released</vt:lpstr>
      <vt:lpstr>Student Growth Percentiles for each qualifying teacher is released</vt:lpstr>
      <vt:lpstr>Student Growth Percentile scoring for qualifying teachers</vt:lpstr>
      <vt:lpstr>Student Growth Percentile Examples</vt:lpstr>
      <vt:lpstr>Storage of SGPs</vt:lpstr>
      <vt:lpstr>Roles of ScIP for each school</vt:lpstr>
      <vt:lpstr>Professional Development</vt:lpstr>
      <vt:lpstr>Professional Development</vt:lpstr>
      <vt:lpstr>Professional Development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VERONA PUBLIC SCHOOLS  AUGUST 2011 BOARD UPDATE</dc:title>
  <dc:creator>Elizabeth Jewett</dc:creator>
  <cp:lastModifiedBy>Charlie Miller</cp:lastModifiedBy>
  <cp:revision>495</cp:revision>
  <cp:lastPrinted>2013-08-30T02:06:45Z</cp:lastPrinted>
  <dcterms:created xsi:type="dcterms:W3CDTF">2012-08-13T16:27:22Z</dcterms:created>
  <dcterms:modified xsi:type="dcterms:W3CDTF">2014-02-05T23:50:55Z</dcterms:modified>
</cp:coreProperties>
</file>